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67" r:id="rId14"/>
    <p:sldId id="268" r:id="rId15"/>
    <p:sldId id="271" r:id="rId16"/>
    <p:sldId id="270" r:id="rId17"/>
    <p:sldId id="273" r:id="rId18"/>
    <p:sldId id="272" r:id="rId19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Kollektif" panose="020B0604020202020204" charset="0"/>
      <p:regular r:id="rId24"/>
    </p:embeddedFont>
    <p:embeddedFont>
      <p:font typeface="Montserrat Classic" panose="020B0604020202020204" charset="0"/>
      <p:regular r:id="rId25"/>
    </p:embeddedFont>
    <p:embeddedFont>
      <p:font typeface="Montserrat Classic Bold" panose="020B0604020202020204" charset="0"/>
      <p:regular r:id="rId26"/>
    </p:embeddedFont>
    <p:embeddedFont>
      <p:font typeface="Open Sans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08" y="-7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57.svg"/><Relationship Id="rId18" Type="http://schemas.openxmlformats.org/officeDocument/2006/relationships/image" Target="../media/image62.png"/><Relationship Id="rId26" Type="http://schemas.openxmlformats.org/officeDocument/2006/relationships/image" Target="../media/image70.png"/><Relationship Id="rId3" Type="http://schemas.openxmlformats.org/officeDocument/2006/relationships/image" Target="../media/image15.svg"/><Relationship Id="rId21" Type="http://schemas.openxmlformats.org/officeDocument/2006/relationships/image" Target="../media/image65.svg"/><Relationship Id="rId7" Type="http://schemas.openxmlformats.org/officeDocument/2006/relationships/image" Target="../media/image53.svg"/><Relationship Id="rId12" Type="http://schemas.openxmlformats.org/officeDocument/2006/relationships/image" Target="../media/image56.png"/><Relationship Id="rId17" Type="http://schemas.openxmlformats.org/officeDocument/2006/relationships/image" Target="../media/image61.svg"/><Relationship Id="rId25" Type="http://schemas.openxmlformats.org/officeDocument/2006/relationships/image" Target="../media/image69.svg"/><Relationship Id="rId2" Type="http://schemas.openxmlformats.org/officeDocument/2006/relationships/image" Target="../media/image14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5.svg"/><Relationship Id="rId24" Type="http://schemas.openxmlformats.org/officeDocument/2006/relationships/image" Target="../media/image68.png"/><Relationship Id="rId5" Type="http://schemas.openxmlformats.org/officeDocument/2006/relationships/image" Target="../media/image2.svg"/><Relationship Id="rId15" Type="http://schemas.openxmlformats.org/officeDocument/2006/relationships/image" Target="../media/image59.svg"/><Relationship Id="rId23" Type="http://schemas.openxmlformats.org/officeDocument/2006/relationships/image" Target="../media/image67.svg"/><Relationship Id="rId28" Type="http://schemas.openxmlformats.org/officeDocument/2006/relationships/image" Target="../media/image72.png"/><Relationship Id="rId10" Type="http://schemas.openxmlformats.org/officeDocument/2006/relationships/image" Target="../media/image54.png"/><Relationship Id="rId19" Type="http://schemas.openxmlformats.org/officeDocument/2006/relationships/image" Target="../media/image63.svg"/><Relationship Id="rId4" Type="http://schemas.openxmlformats.org/officeDocument/2006/relationships/image" Target="../media/image1.png"/><Relationship Id="rId9" Type="http://schemas.openxmlformats.org/officeDocument/2006/relationships/image" Target="../media/image5.svg"/><Relationship Id="rId14" Type="http://schemas.openxmlformats.org/officeDocument/2006/relationships/image" Target="../media/image58.png"/><Relationship Id="rId22" Type="http://schemas.openxmlformats.org/officeDocument/2006/relationships/image" Target="../media/image66.png"/><Relationship Id="rId27" Type="http://schemas.openxmlformats.org/officeDocument/2006/relationships/image" Target="../media/image7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74.svg"/><Relationship Id="rId7" Type="http://schemas.openxmlformats.org/officeDocument/2006/relationships/image" Target="../media/image78.svg"/><Relationship Id="rId12" Type="http://schemas.openxmlformats.org/officeDocument/2006/relationships/image" Target="../media/image8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80.png"/><Relationship Id="rId5" Type="http://schemas.openxmlformats.org/officeDocument/2006/relationships/image" Target="../media/image76.svg"/><Relationship Id="rId10" Type="http://schemas.openxmlformats.org/officeDocument/2006/relationships/image" Target="../media/image79.png"/><Relationship Id="rId4" Type="http://schemas.openxmlformats.org/officeDocument/2006/relationships/image" Target="../media/image75.png"/><Relationship Id="rId9" Type="http://schemas.openxmlformats.org/officeDocument/2006/relationships/image" Target="../media/image71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74.svg"/><Relationship Id="rId7" Type="http://schemas.openxmlformats.org/officeDocument/2006/relationships/image" Target="../media/image78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svg"/><Relationship Id="rId4" Type="http://schemas.openxmlformats.org/officeDocument/2006/relationships/image" Target="../media/image75.png"/><Relationship Id="rId9" Type="http://schemas.openxmlformats.org/officeDocument/2006/relationships/image" Target="../media/image7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5.svg"/><Relationship Id="rId5" Type="http://schemas.openxmlformats.org/officeDocument/2006/relationships/image" Target="../media/image21.svg"/><Relationship Id="rId10" Type="http://schemas.openxmlformats.org/officeDocument/2006/relationships/image" Target="../media/image14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13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5.svg"/><Relationship Id="rId7" Type="http://schemas.openxmlformats.org/officeDocument/2006/relationships/image" Target="../media/image13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1.svg"/><Relationship Id="rId7" Type="http://schemas.openxmlformats.org/officeDocument/2006/relationships/image" Target="../media/image39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3.svg"/><Relationship Id="rId10" Type="http://schemas.openxmlformats.org/officeDocument/2006/relationships/image" Target="../media/image42.svg"/><Relationship Id="rId4" Type="http://schemas.openxmlformats.org/officeDocument/2006/relationships/image" Target="../media/image32.pn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10" Type="http://schemas.openxmlformats.org/officeDocument/2006/relationships/image" Target="../media/image43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024150">
            <a:off x="1882653" y="-930413"/>
            <a:ext cx="1631057" cy="2685873"/>
          </a:xfrm>
          <a:custGeom>
            <a:avLst/>
            <a:gdLst/>
            <a:ahLst/>
            <a:cxnLst/>
            <a:rect l="l" t="t" r="r" b="b"/>
            <a:pathLst>
              <a:path w="1631057" h="2685873">
                <a:moveTo>
                  <a:pt x="0" y="0"/>
                </a:moveTo>
                <a:lnTo>
                  <a:pt x="1631057" y="0"/>
                </a:lnTo>
                <a:lnTo>
                  <a:pt x="1631057" y="2685873"/>
                </a:lnTo>
                <a:lnTo>
                  <a:pt x="0" y="26858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3" name="Freeform 3"/>
          <p:cNvSpPr/>
          <p:nvPr/>
        </p:nvSpPr>
        <p:spPr>
          <a:xfrm>
            <a:off x="4730771" y="7380517"/>
            <a:ext cx="806203" cy="790079"/>
          </a:xfrm>
          <a:custGeom>
            <a:avLst/>
            <a:gdLst/>
            <a:ahLst/>
            <a:cxnLst/>
            <a:rect l="l" t="t" r="r" b="b"/>
            <a:pathLst>
              <a:path w="806203" h="790079">
                <a:moveTo>
                  <a:pt x="0" y="0"/>
                </a:moveTo>
                <a:lnTo>
                  <a:pt x="806203" y="0"/>
                </a:lnTo>
                <a:lnTo>
                  <a:pt x="806203" y="790079"/>
                </a:lnTo>
                <a:lnTo>
                  <a:pt x="0" y="7900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4" name="Freeform 4"/>
          <p:cNvSpPr/>
          <p:nvPr/>
        </p:nvSpPr>
        <p:spPr>
          <a:xfrm rot="536808">
            <a:off x="14215432" y="3362590"/>
            <a:ext cx="2489227" cy="6507784"/>
          </a:xfrm>
          <a:custGeom>
            <a:avLst/>
            <a:gdLst/>
            <a:ahLst/>
            <a:cxnLst/>
            <a:rect l="l" t="t" r="r" b="b"/>
            <a:pathLst>
              <a:path w="2489227" h="6507784">
                <a:moveTo>
                  <a:pt x="0" y="0"/>
                </a:moveTo>
                <a:lnTo>
                  <a:pt x="2489227" y="0"/>
                </a:lnTo>
                <a:lnTo>
                  <a:pt x="2489227" y="6507784"/>
                </a:lnTo>
                <a:lnTo>
                  <a:pt x="0" y="65077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5" name="Freeform 5"/>
          <p:cNvSpPr/>
          <p:nvPr/>
        </p:nvSpPr>
        <p:spPr>
          <a:xfrm rot="-325115" flipH="1">
            <a:off x="15529985" y="-1256253"/>
            <a:ext cx="4814391" cy="1709109"/>
          </a:xfrm>
          <a:custGeom>
            <a:avLst/>
            <a:gdLst/>
            <a:ahLst/>
            <a:cxnLst/>
            <a:rect l="l" t="t" r="r" b="b"/>
            <a:pathLst>
              <a:path w="4814391" h="1709109">
                <a:moveTo>
                  <a:pt x="4814392" y="0"/>
                </a:moveTo>
                <a:lnTo>
                  <a:pt x="0" y="0"/>
                </a:lnTo>
                <a:lnTo>
                  <a:pt x="0" y="1709109"/>
                </a:lnTo>
                <a:lnTo>
                  <a:pt x="4814392" y="1709109"/>
                </a:lnTo>
                <a:lnTo>
                  <a:pt x="481439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6" name="Freeform 6"/>
          <p:cNvSpPr/>
          <p:nvPr/>
        </p:nvSpPr>
        <p:spPr>
          <a:xfrm>
            <a:off x="3546690" y="2552741"/>
            <a:ext cx="11106680" cy="3526371"/>
          </a:xfrm>
          <a:custGeom>
            <a:avLst/>
            <a:gdLst/>
            <a:ahLst/>
            <a:cxnLst/>
            <a:rect l="l" t="t" r="r" b="b"/>
            <a:pathLst>
              <a:path w="11106680" h="3526371">
                <a:moveTo>
                  <a:pt x="0" y="0"/>
                </a:moveTo>
                <a:lnTo>
                  <a:pt x="11106680" y="0"/>
                </a:lnTo>
                <a:lnTo>
                  <a:pt x="11106680" y="3526371"/>
                </a:lnTo>
                <a:lnTo>
                  <a:pt x="0" y="35263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83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7" name="Freeform 7"/>
          <p:cNvSpPr/>
          <p:nvPr/>
        </p:nvSpPr>
        <p:spPr>
          <a:xfrm>
            <a:off x="14296555" y="1510223"/>
            <a:ext cx="1764569" cy="1698398"/>
          </a:xfrm>
          <a:custGeom>
            <a:avLst/>
            <a:gdLst/>
            <a:ahLst/>
            <a:cxnLst/>
            <a:rect l="l" t="t" r="r" b="b"/>
            <a:pathLst>
              <a:path w="1764569" h="1698398">
                <a:moveTo>
                  <a:pt x="0" y="0"/>
                </a:moveTo>
                <a:lnTo>
                  <a:pt x="1764570" y="0"/>
                </a:lnTo>
                <a:lnTo>
                  <a:pt x="1764570" y="1698398"/>
                </a:lnTo>
                <a:lnTo>
                  <a:pt x="0" y="16983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8" name="Freeform 8"/>
          <p:cNvSpPr/>
          <p:nvPr/>
        </p:nvSpPr>
        <p:spPr>
          <a:xfrm flipH="1">
            <a:off x="3546690" y="2359422"/>
            <a:ext cx="882285" cy="849199"/>
          </a:xfrm>
          <a:custGeom>
            <a:avLst/>
            <a:gdLst/>
            <a:ahLst/>
            <a:cxnLst/>
            <a:rect l="l" t="t" r="r" b="b"/>
            <a:pathLst>
              <a:path w="882285" h="849199">
                <a:moveTo>
                  <a:pt x="882285" y="0"/>
                </a:moveTo>
                <a:lnTo>
                  <a:pt x="0" y="0"/>
                </a:lnTo>
                <a:lnTo>
                  <a:pt x="0" y="849199"/>
                </a:lnTo>
                <a:lnTo>
                  <a:pt x="882285" y="849199"/>
                </a:lnTo>
                <a:lnTo>
                  <a:pt x="882285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9" name="Freeform 9"/>
          <p:cNvSpPr/>
          <p:nvPr/>
        </p:nvSpPr>
        <p:spPr>
          <a:xfrm rot="-4067802">
            <a:off x="12433621" y="1131714"/>
            <a:ext cx="678301" cy="678301"/>
          </a:xfrm>
          <a:custGeom>
            <a:avLst/>
            <a:gdLst/>
            <a:ahLst/>
            <a:cxnLst/>
            <a:rect l="l" t="t" r="r" b="b"/>
            <a:pathLst>
              <a:path w="678301" h="678301">
                <a:moveTo>
                  <a:pt x="0" y="0"/>
                </a:moveTo>
                <a:lnTo>
                  <a:pt x="678301" y="0"/>
                </a:lnTo>
                <a:lnTo>
                  <a:pt x="678301" y="678301"/>
                </a:lnTo>
                <a:lnTo>
                  <a:pt x="0" y="678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0" name="Freeform 10"/>
          <p:cNvSpPr/>
          <p:nvPr/>
        </p:nvSpPr>
        <p:spPr>
          <a:xfrm rot="-315366">
            <a:off x="401415" y="4579739"/>
            <a:ext cx="3633973" cy="5182541"/>
          </a:xfrm>
          <a:custGeom>
            <a:avLst/>
            <a:gdLst/>
            <a:ahLst/>
            <a:cxnLst/>
            <a:rect l="l" t="t" r="r" b="b"/>
            <a:pathLst>
              <a:path w="3633973" h="5182541">
                <a:moveTo>
                  <a:pt x="0" y="0"/>
                </a:moveTo>
                <a:lnTo>
                  <a:pt x="3633974" y="0"/>
                </a:lnTo>
                <a:lnTo>
                  <a:pt x="3633974" y="5182542"/>
                </a:lnTo>
                <a:lnTo>
                  <a:pt x="0" y="518254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grpSp>
        <p:nvGrpSpPr>
          <p:cNvPr id="11" name="Group 11"/>
          <p:cNvGrpSpPr/>
          <p:nvPr/>
        </p:nvGrpSpPr>
        <p:grpSpPr>
          <a:xfrm>
            <a:off x="5133872" y="9875571"/>
            <a:ext cx="8020256" cy="1020255"/>
            <a:chOff x="0" y="0"/>
            <a:chExt cx="2112331" cy="26870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12331" cy="268709"/>
            </a:xfrm>
            <a:custGeom>
              <a:avLst/>
              <a:gdLst/>
              <a:ahLst/>
              <a:cxnLst/>
              <a:rect l="l" t="t" r="r" b="b"/>
              <a:pathLst>
                <a:path w="2112331" h="268709">
                  <a:moveTo>
                    <a:pt x="49230" y="0"/>
                  </a:moveTo>
                  <a:lnTo>
                    <a:pt x="2063101" y="0"/>
                  </a:lnTo>
                  <a:cubicBezTo>
                    <a:pt x="2076157" y="0"/>
                    <a:pt x="2088679" y="5187"/>
                    <a:pt x="2097912" y="14419"/>
                  </a:cubicBezTo>
                  <a:cubicBezTo>
                    <a:pt x="2107144" y="23652"/>
                    <a:pt x="2112331" y="36173"/>
                    <a:pt x="2112331" y="49230"/>
                  </a:cubicBezTo>
                  <a:lnTo>
                    <a:pt x="2112331" y="219479"/>
                  </a:lnTo>
                  <a:cubicBezTo>
                    <a:pt x="2112331" y="232536"/>
                    <a:pt x="2107144" y="245058"/>
                    <a:pt x="2097912" y="254290"/>
                  </a:cubicBezTo>
                  <a:cubicBezTo>
                    <a:pt x="2088679" y="263522"/>
                    <a:pt x="2076157" y="268709"/>
                    <a:pt x="2063101" y="268709"/>
                  </a:cubicBezTo>
                  <a:lnTo>
                    <a:pt x="49230" y="268709"/>
                  </a:lnTo>
                  <a:cubicBezTo>
                    <a:pt x="22041" y="268709"/>
                    <a:pt x="0" y="246668"/>
                    <a:pt x="0" y="219479"/>
                  </a:cubicBezTo>
                  <a:lnTo>
                    <a:pt x="0" y="49230"/>
                  </a:lnTo>
                  <a:cubicBezTo>
                    <a:pt x="0" y="22041"/>
                    <a:pt x="22041" y="0"/>
                    <a:pt x="49230" y="0"/>
                  </a:cubicBezTo>
                  <a:close/>
                </a:path>
              </a:pathLst>
            </a:custGeom>
            <a:solidFill>
              <a:srgbClr val="FFF0B3"/>
            </a:solidFill>
          </p:spPr>
          <p:txBody>
            <a:bodyPr/>
            <a:lstStyle/>
            <a:p>
              <a:endParaRPr lang="ru-M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2112331" cy="287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flipH="1">
            <a:off x="16062767" y="8157522"/>
            <a:ext cx="3748828" cy="3776292"/>
          </a:xfrm>
          <a:custGeom>
            <a:avLst/>
            <a:gdLst/>
            <a:ahLst/>
            <a:cxnLst/>
            <a:rect l="l" t="t" r="r" b="b"/>
            <a:pathLst>
              <a:path w="3748828" h="3776292">
                <a:moveTo>
                  <a:pt x="3748828" y="0"/>
                </a:moveTo>
                <a:lnTo>
                  <a:pt x="0" y="0"/>
                </a:lnTo>
                <a:lnTo>
                  <a:pt x="0" y="3776292"/>
                </a:lnTo>
                <a:lnTo>
                  <a:pt x="3748828" y="3776292"/>
                </a:lnTo>
                <a:lnTo>
                  <a:pt x="3748828" y="0"/>
                </a:lnTo>
                <a:close/>
              </a:path>
            </a:pathLst>
          </a:custGeom>
          <a:blipFill>
            <a:blip r:embed="rId17">
              <a:alphaModFix amt="75000"/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grpSp>
        <p:nvGrpSpPr>
          <p:cNvPr id="15" name="Group 15"/>
          <p:cNvGrpSpPr/>
          <p:nvPr/>
        </p:nvGrpSpPr>
        <p:grpSpPr>
          <a:xfrm>
            <a:off x="7344744" y="7119330"/>
            <a:ext cx="166364" cy="16636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0B3"/>
            </a:solidFill>
          </p:spPr>
          <p:txBody>
            <a:bodyPr/>
            <a:lstStyle/>
            <a:p>
              <a:endParaRPr lang="ru-MD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688952" y="7119330"/>
            <a:ext cx="166364" cy="16636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0B3"/>
            </a:solidFill>
          </p:spPr>
          <p:txBody>
            <a:bodyPr/>
            <a:lstStyle/>
            <a:p>
              <a:endParaRPr lang="ru-MD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588313" y="3465110"/>
            <a:ext cx="13023434" cy="2474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34"/>
              </a:lnSpc>
            </a:pPr>
            <a:r>
              <a:rPr lang="en-US" sz="11710" spc="-351">
                <a:solidFill>
                  <a:srgbClr val="000000"/>
                </a:solidFill>
                <a:latin typeface="Montserrat Classic Bold"/>
              </a:rPr>
              <a:t>Предсказание риска  диабета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624742" y="6967358"/>
            <a:ext cx="3645417" cy="419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9"/>
              </a:lnSpc>
              <a:spcBef>
                <a:spcPct val="0"/>
              </a:spcBef>
            </a:pPr>
            <a:r>
              <a:rPr lang="en-US" sz="2442">
                <a:solidFill>
                  <a:srgbClr val="000000"/>
                </a:solidFill>
                <a:latin typeface="Montserrat Classic Bold"/>
              </a:rPr>
              <a:t>НАЗАРОВ МАКСИМ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624742" y="6670181"/>
            <a:ext cx="2950577" cy="357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042">
                <a:solidFill>
                  <a:srgbClr val="000000"/>
                </a:solidFill>
                <a:latin typeface="Montserrat Classic"/>
              </a:rPr>
              <a:t>ВЫПОЛНИЛ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160774"/>
            <a:ext cx="1448770" cy="2428996"/>
            <a:chOff x="0" y="0"/>
            <a:chExt cx="381569" cy="6397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1569" cy="639735"/>
            </a:xfrm>
            <a:custGeom>
              <a:avLst/>
              <a:gdLst/>
              <a:ahLst/>
              <a:cxnLst/>
              <a:rect l="l" t="t" r="r" b="b"/>
              <a:pathLst>
                <a:path w="381569" h="639735">
                  <a:moveTo>
                    <a:pt x="190785" y="0"/>
                  </a:moveTo>
                  <a:lnTo>
                    <a:pt x="190785" y="0"/>
                  </a:lnTo>
                  <a:cubicBezTo>
                    <a:pt x="296152" y="0"/>
                    <a:pt x="381569" y="85417"/>
                    <a:pt x="381569" y="190785"/>
                  </a:cubicBezTo>
                  <a:lnTo>
                    <a:pt x="381569" y="448951"/>
                  </a:lnTo>
                  <a:cubicBezTo>
                    <a:pt x="381569" y="499550"/>
                    <a:pt x="361469" y="548077"/>
                    <a:pt x="325690" y="583856"/>
                  </a:cubicBezTo>
                  <a:cubicBezTo>
                    <a:pt x="289911" y="619635"/>
                    <a:pt x="241384" y="639735"/>
                    <a:pt x="190785" y="639735"/>
                  </a:cubicBezTo>
                  <a:lnTo>
                    <a:pt x="190785" y="639735"/>
                  </a:lnTo>
                  <a:cubicBezTo>
                    <a:pt x="140185" y="639735"/>
                    <a:pt x="91659" y="619635"/>
                    <a:pt x="55880" y="583856"/>
                  </a:cubicBezTo>
                  <a:cubicBezTo>
                    <a:pt x="20100" y="548077"/>
                    <a:pt x="0" y="499550"/>
                    <a:pt x="0" y="448951"/>
                  </a:cubicBezTo>
                  <a:lnTo>
                    <a:pt x="0" y="190785"/>
                  </a:lnTo>
                  <a:cubicBezTo>
                    <a:pt x="0" y="140185"/>
                    <a:pt x="20100" y="91659"/>
                    <a:pt x="55880" y="55880"/>
                  </a:cubicBezTo>
                  <a:cubicBezTo>
                    <a:pt x="91659" y="20100"/>
                    <a:pt x="140185" y="0"/>
                    <a:pt x="190785" y="0"/>
                  </a:cubicBezTo>
                  <a:close/>
                </a:path>
              </a:pathLst>
            </a:custGeom>
            <a:solidFill>
              <a:srgbClr val="FFF0B3"/>
            </a:solidFill>
          </p:spPr>
          <p:txBody>
            <a:bodyPr/>
            <a:lstStyle/>
            <a:p>
              <a:endParaRPr lang="ru-M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81569" cy="658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798799" y="2813390"/>
            <a:ext cx="233597" cy="23359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0B3"/>
            </a:solidFill>
          </p:spPr>
          <p:txBody>
            <a:bodyPr/>
            <a:lstStyle/>
            <a:p>
              <a:endParaRPr lang="ru-M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362120" y="7786128"/>
            <a:ext cx="245611" cy="24561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756E"/>
            </a:solidFill>
          </p:spPr>
          <p:txBody>
            <a:bodyPr/>
            <a:lstStyle/>
            <a:p>
              <a:endParaRPr lang="ru-M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315826" y="160774"/>
            <a:ext cx="626926" cy="62692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0B3"/>
            </a:solidFill>
          </p:spPr>
          <p:txBody>
            <a:bodyPr/>
            <a:lstStyle/>
            <a:p>
              <a:endParaRPr lang="ru-M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259300" y="8056401"/>
            <a:ext cx="437997" cy="406704"/>
            <a:chOff x="0" y="0"/>
            <a:chExt cx="812800" cy="75472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754728"/>
            </a:xfrm>
            <a:custGeom>
              <a:avLst/>
              <a:gdLst/>
              <a:ahLst/>
              <a:cxnLst/>
              <a:rect l="l" t="t" r="r" b="b"/>
              <a:pathLst>
                <a:path w="812800" h="754728">
                  <a:moveTo>
                    <a:pt x="406400" y="0"/>
                  </a:moveTo>
                  <a:cubicBezTo>
                    <a:pt x="181951" y="0"/>
                    <a:pt x="0" y="168952"/>
                    <a:pt x="0" y="377364"/>
                  </a:cubicBezTo>
                  <a:cubicBezTo>
                    <a:pt x="0" y="585776"/>
                    <a:pt x="181951" y="754728"/>
                    <a:pt x="406400" y="754728"/>
                  </a:cubicBezTo>
                  <a:cubicBezTo>
                    <a:pt x="630849" y="754728"/>
                    <a:pt x="812800" y="585776"/>
                    <a:pt x="812800" y="377364"/>
                  </a:cubicBezTo>
                  <a:cubicBezTo>
                    <a:pt x="812800" y="16895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0B3"/>
            </a:solidFill>
          </p:spPr>
          <p:txBody>
            <a:bodyPr/>
            <a:lstStyle/>
            <a:p>
              <a:endParaRPr lang="ru-M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51706"/>
              <a:ext cx="660400" cy="6322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106280" y="-309451"/>
            <a:ext cx="940451" cy="940451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0B3"/>
            </a:solidFill>
          </p:spPr>
          <p:txBody>
            <a:bodyPr/>
            <a:lstStyle/>
            <a:p>
              <a:endParaRPr lang="ru-M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2551501" y="2930189"/>
            <a:ext cx="4603024" cy="5463530"/>
          </a:xfrm>
          <a:custGeom>
            <a:avLst/>
            <a:gdLst/>
            <a:ahLst/>
            <a:cxnLst/>
            <a:rect l="l" t="t" r="r" b="b"/>
            <a:pathLst>
              <a:path w="4603024" h="5463530">
                <a:moveTo>
                  <a:pt x="0" y="0"/>
                </a:moveTo>
                <a:lnTo>
                  <a:pt x="4603024" y="0"/>
                </a:lnTo>
                <a:lnTo>
                  <a:pt x="4603024" y="5463530"/>
                </a:lnTo>
                <a:lnTo>
                  <a:pt x="0" y="54635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21" name="Freeform 21"/>
          <p:cNvSpPr/>
          <p:nvPr/>
        </p:nvSpPr>
        <p:spPr>
          <a:xfrm>
            <a:off x="1290351" y="932778"/>
            <a:ext cx="8317381" cy="7123623"/>
          </a:xfrm>
          <a:custGeom>
            <a:avLst/>
            <a:gdLst/>
            <a:ahLst/>
            <a:cxnLst/>
            <a:rect l="l" t="t" r="r" b="b"/>
            <a:pathLst>
              <a:path w="8317381" h="7123623">
                <a:moveTo>
                  <a:pt x="0" y="0"/>
                </a:moveTo>
                <a:lnTo>
                  <a:pt x="8317381" y="0"/>
                </a:lnTo>
                <a:lnTo>
                  <a:pt x="8317381" y="7123623"/>
                </a:lnTo>
                <a:lnTo>
                  <a:pt x="0" y="71236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22" name="TextBox 22"/>
          <p:cNvSpPr txBox="1"/>
          <p:nvPr/>
        </p:nvSpPr>
        <p:spPr>
          <a:xfrm>
            <a:off x="6743007" y="8260339"/>
            <a:ext cx="6414006" cy="1380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8"/>
              </a:lnSpc>
              <a:spcBef>
                <a:spcPct val="0"/>
              </a:spcBef>
            </a:pPr>
            <a:r>
              <a:rPr lang="en-US" sz="2821">
                <a:solidFill>
                  <a:srgbClr val="000000"/>
                </a:solidFill>
                <a:latin typeface="Kollektif"/>
              </a:rPr>
              <a:t>В данном графике всё неочевидно, так как признак без информации занимает лидирующие позиции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9422" y="1028700"/>
            <a:ext cx="8044578" cy="6929739"/>
          </a:xfrm>
          <a:custGeom>
            <a:avLst/>
            <a:gdLst/>
            <a:ahLst/>
            <a:cxnLst/>
            <a:rect l="l" t="t" r="r" b="b"/>
            <a:pathLst>
              <a:path w="8044578" h="6929739">
                <a:moveTo>
                  <a:pt x="0" y="0"/>
                </a:moveTo>
                <a:lnTo>
                  <a:pt x="8044578" y="0"/>
                </a:lnTo>
                <a:lnTo>
                  <a:pt x="8044578" y="6929739"/>
                </a:lnTo>
                <a:lnTo>
                  <a:pt x="0" y="69297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3" name="TextBox 3"/>
          <p:cNvSpPr txBox="1"/>
          <p:nvPr/>
        </p:nvSpPr>
        <p:spPr>
          <a:xfrm>
            <a:off x="9144000" y="2611632"/>
            <a:ext cx="8290250" cy="5016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8"/>
              </a:lnSpc>
              <a:spcBef>
                <a:spcPct val="0"/>
              </a:spcBef>
            </a:pPr>
            <a:r>
              <a:rPr lang="en-US" sz="3821">
                <a:solidFill>
                  <a:srgbClr val="000000"/>
                </a:solidFill>
                <a:latin typeface="Kollektif"/>
              </a:rPr>
              <a:t>Видим, что заболевшими диабетом в большей мере являются люди от 40 до 80, хотя не можем отрицать, что в детском и подростковом возрасте его нет, так как возможно признаков болезни не было, но в организме она существовала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019300" y="2745407"/>
            <a:ext cx="7709472" cy="4796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71"/>
              </a:lnSpc>
              <a:spcBef>
                <a:spcPct val="0"/>
              </a:spcBef>
            </a:pPr>
            <a:r>
              <a:rPr lang="ru-RU" sz="3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Построив матрицу корреляции, было замечено, что корреляций нет, ни положительных, ни отрицательных, где показано на рис.4, это означает, что нет чёткой тенденции или закономерности. Самая высокая корреляция составила 0.4 и </a:t>
            </a:r>
            <a:r>
              <a:rPr lang="ru-MD" sz="3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0.42 </a:t>
            </a:r>
            <a:r>
              <a:rPr lang="ru-RU" sz="3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между диабетом и уровня HbA1, зависимой переменной и уровня глюкозы в крови. (но это не считается хорошей корреляцией).</a:t>
            </a:r>
            <a:endParaRPr lang="en-US" sz="4400" dirty="0">
              <a:solidFill>
                <a:srgbClr val="000000"/>
              </a:solidFill>
              <a:latin typeface="Kollektif"/>
            </a:endParaRPr>
          </a:p>
        </p:txBody>
      </p:sp>
      <p:pic>
        <p:nvPicPr>
          <p:cNvPr id="6" name="Рисунок 5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FDD9414F-7451-AD21-2219-2012A943D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800100"/>
            <a:ext cx="8038100" cy="6629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1353800" y="5316736"/>
            <a:ext cx="6571113" cy="3415381"/>
          </a:xfrm>
          <a:custGeom>
            <a:avLst/>
            <a:gdLst/>
            <a:ahLst/>
            <a:cxnLst/>
            <a:rect l="l" t="t" r="r" b="b"/>
            <a:pathLst>
              <a:path w="6571113" h="3415381">
                <a:moveTo>
                  <a:pt x="0" y="0"/>
                </a:moveTo>
                <a:lnTo>
                  <a:pt x="6571113" y="0"/>
                </a:lnTo>
                <a:lnTo>
                  <a:pt x="6571113" y="3415380"/>
                </a:lnTo>
                <a:lnTo>
                  <a:pt x="0" y="3415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4" name="TextBox 4"/>
          <p:cNvSpPr txBox="1"/>
          <p:nvPr/>
        </p:nvSpPr>
        <p:spPr>
          <a:xfrm>
            <a:off x="9601200" y="1007864"/>
            <a:ext cx="6193140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4000" b="1" i="0" dirty="0">
                <a:effectLst/>
                <a:latin typeface="Söhne"/>
              </a:rPr>
              <a:t>Соотношение классов:</a:t>
            </a:r>
            <a:endParaRPr lang="ru-RU" sz="4000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4000" b="0" i="0" dirty="0">
                <a:effectLst/>
                <a:latin typeface="Söhne"/>
              </a:rPr>
              <a:t>В "</a:t>
            </a:r>
            <a:r>
              <a:rPr lang="ru-RU" sz="4000" b="0" i="0" dirty="0" err="1">
                <a:effectLst/>
                <a:latin typeface="Söhne"/>
              </a:rPr>
              <a:t>Normal</a:t>
            </a:r>
            <a:r>
              <a:rPr lang="ru-RU" sz="4000" b="0" i="0" dirty="0">
                <a:effectLst/>
                <a:latin typeface="Söhne"/>
              </a:rPr>
              <a:t>": 1.5% случаев диабета.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4000" b="0" i="0" dirty="0">
                <a:effectLst/>
                <a:latin typeface="Söhne"/>
              </a:rPr>
              <a:t>В "</a:t>
            </a:r>
            <a:r>
              <a:rPr lang="ru-RU" sz="4000" b="0" i="0" dirty="0" err="1">
                <a:effectLst/>
                <a:latin typeface="Söhne"/>
              </a:rPr>
              <a:t>Pre-Diabetic</a:t>
            </a:r>
            <a:r>
              <a:rPr lang="ru-RU" sz="4000" b="0" i="0" dirty="0">
                <a:effectLst/>
                <a:latin typeface="Söhne"/>
              </a:rPr>
              <a:t>": 7.8% случаев диабета.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4000" b="0" i="0" dirty="0">
                <a:effectLst/>
                <a:latin typeface="Söhne"/>
              </a:rPr>
              <a:t>В "</a:t>
            </a:r>
            <a:r>
              <a:rPr lang="ru-RU" sz="4000" b="0" i="0" dirty="0" err="1">
                <a:effectLst/>
                <a:latin typeface="Söhne"/>
              </a:rPr>
              <a:t>Diabetic</a:t>
            </a:r>
            <a:r>
              <a:rPr lang="ru-RU" sz="4000" b="0" i="0" dirty="0">
                <a:effectLst/>
                <a:latin typeface="Söhne"/>
              </a:rPr>
              <a:t>": 36.8% случаев диабета.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8391B26-1A00-BD8B-F407-A0D47F724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880204"/>
            <a:ext cx="8534400" cy="7315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66B125-1153-58AE-9AB8-D5051825733E}"/>
              </a:ext>
            </a:extLst>
          </p:cNvPr>
          <p:cNvSpPr txBox="1"/>
          <p:nvPr/>
        </p:nvSpPr>
        <p:spPr>
          <a:xfrm>
            <a:off x="304800" y="8420100"/>
            <a:ext cx="11049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MD" sz="3200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Заметим, </a:t>
            </a:r>
            <a:r>
              <a:rPr lang="ru-MD" sz="3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что с увеличением уровня HbA1c увеличивается и процент случаев диабета</a:t>
            </a:r>
            <a:r>
              <a:rPr lang="ru-MD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ru-MD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1390" y="552516"/>
            <a:ext cx="10747133" cy="6393765"/>
          </a:xfrm>
          <a:custGeom>
            <a:avLst/>
            <a:gdLst/>
            <a:ahLst/>
            <a:cxnLst/>
            <a:rect l="l" t="t" r="r" b="b"/>
            <a:pathLst>
              <a:path w="10747133" h="6393765">
                <a:moveTo>
                  <a:pt x="0" y="0"/>
                </a:moveTo>
                <a:lnTo>
                  <a:pt x="10747133" y="0"/>
                </a:lnTo>
                <a:lnTo>
                  <a:pt x="10747133" y="6393765"/>
                </a:lnTo>
                <a:lnTo>
                  <a:pt x="0" y="63937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3" name="TextBox 3"/>
          <p:cNvSpPr txBox="1"/>
          <p:nvPr/>
        </p:nvSpPr>
        <p:spPr>
          <a:xfrm>
            <a:off x="11234521" y="6803377"/>
            <a:ext cx="6392596" cy="2607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2"/>
              </a:lnSpc>
              <a:spcBef>
                <a:spcPct val="0"/>
              </a:spcBef>
            </a:pPr>
            <a:r>
              <a:rPr lang="en-US" sz="3209">
                <a:solidFill>
                  <a:srgbClr val="000000"/>
                </a:solidFill>
                <a:latin typeface="Kollektif"/>
              </a:rPr>
              <a:t>Данный график рассеяния указывает, что люди, которым за 40 и индекс массы тела больше 40 чаще болеют диабетом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4509042" y="3405681"/>
            <a:ext cx="1444573" cy="2060157"/>
          </a:xfrm>
          <a:custGeom>
            <a:avLst/>
            <a:gdLst/>
            <a:ahLst/>
            <a:cxnLst/>
            <a:rect l="l" t="t" r="r" b="b"/>
            <a:pathLst>
              <a:path w="1444573" h="2060157">
                <a:moveTo>
                  <a:pt x="0" y="0"/>
                </a:moveTo>
                <a:lnTo>
                  <a:pt x="1444572" y="0"/>
                </a:lnTo>
                <a:lnTo>
                  <a:pt x="1444572" y="2060158"/>
                </a:lnTo>
                <a:lnTo>
                  <a:pt x="0" y="2060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6" name="Freeform 6"/>
          <p:cNvSpPr/>
          <p:nvPr/>
        </p:nvSpPr>
        <p:spPr>
          <a:xfrm>
            <a:off x="6968423" y="3405681"/>
            <a:ext cx="1251077" cy="2060157"/>
          </a:xfrm>
          <a:custGeom>
            <a:avLst/>
            <a:gdLst/>
            <a:ahLst/>
            <a:cxnLst/>
            <a:rect l="l" t="t" r="r" b="b"/>
            <a:pathLst>
              <a:path w="1251077" h="2060157">
                <a:moveTo>
                  <a:pt x="0" y="0"/>
                </a:moveTo>
                <a:lnTo>
                  <a:pt x="1251077" y="0"/>
                </a:lnTo>
                <a:lnTo>
                  <a:pt x="1251077" y="2060158"/>
                </a:lnTo>
                <a:lnTo>
                  <a:pt x="0" y="20601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7" name="Freeform 7"/>
          <p:cNvSpPr/>
          <p:nvPr/>
        </p:nvSpPr>
        <p:spPr>
          <a:xfrm>
            <a:off x="1575425" y="3382822"/>
            <a:ext cx="1833540" cy="2060157"/>
          </a:xfrm>
          <a:custGeom>
            <a:avLst/>
            <a:gdLst/>
            <a:ahLst/>
            <a:cxnLst/>
            <a:rect l="l" t="t" r="r" b="b"/>
            <a:pathLst>
              <a:path w="1833540" h="2060157">
                <a:moveTo>
                  <a:pt x="0" y="0"/>
                </a:moveTo>
                <a:lnTo>
                  <a:pt x="1833540" y="0"/>
                </a:lnTo>
                <a:lnTo>
                  <a:pt x="1833540" y="2060157"/>
                </a:lnTo>
                <a:lnTo>
                  <a:pt x="0" y="20601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8" name="Freeform 8"/>
          <p:cNvSpPr/>
          <p:nvPr/>
        </p:nvSpPr>
        <p:spPr>
          <a:xfrm>
            <a:off x="4768195" y="5904387"/>
            <a:ext cx="926266" cy="2420444"/>
          </a:xfrm>
          <a:custGeom>
            <a:avLst/>
            <a:gdLst/>
            <a:ahLst/>
            <a:cxnLst/>
            <a:rect l="l" t="t" r="r" b="b"/>
            <a:pathLst>
              <a:path w="926266" h="2420444">
                <a:moveTo>
                  <a:pt x="0" y="0"/>
                </a:moveTo>
                <a:lnTo>
                  <a:pt x="926266" y="0"/>
                </a:lnTo>
                <a:lnTo>
                  <a:pt x="926266" y="2420444"/>
                </a:lnTo>
                <a:lnTo>
                  <a:pt x="0" y="24204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9" name="Freeform 9"/>
          <p:cNvSpPr/>
          <p:nvPr/>
        </p:nvSpPr>
        <p:spPr>
          <a:xfrm>
            <a:off x="9234308" y="3382822"/>
            <a:ext cx="1486753" cy="2083017"/>
          </a:xfrm>
          <a:custGeom>
            <a:avLst/>
            <a:gdLst/>
            <a:ahLst/>
            <a:cxnLst/>
            <a:rect l="l" t="t" r="r" b="b"/>
            <a:pathLst>
              <a:path w="1486753" h="2083017">
                <a:moveTo>
                  <a:pt x="0" y="0"/>
                </a:moveTo>
                <a:lnTo>
                  <a:pt x="1486754" y="0"/>
                </a:lnTo>
                <a:lnTo>
                  <a:pt x="1486754" y="2083017"/>
                </a:lnTo>
                <a:lnTo>
                  <a:pt x="0" y="20830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0" name="Freeform 10"/>
          <p:cNvSpPr/>
          <p:nvPr/>
        </p:nvSpPr>
        <p:spPr>
          <a:xfrm>
            <a:off x="6968423" y="6599677"/>
            <a:ext cx="1006862" cy="1725153"/>
          </a:xfrm>
          <a:custGeom>
            <a:avLst/>
            <a:gdLst/>
            <a:ahLst/>
            <a:cxnLst/>
            <a:rect l="l" t="t" r="r" b="b"/>
            <a:pathLst>
              <a:path w="1006862" h="1725153">
                <a:moveTo>
                  <a:pt x="0" y="0"/>
                </a:moveTo>
                <a:lnTo>
                  <a:pt x="1006862" y="0"/>
                </a:lnTo>
                <a:lnTo>
                  <a:pt x="1006862" y="1725154"/>
                </a:lnTo>
                <a:lnTo>
                  <a:pt x="0" y="172515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1" name="Freeform 11"/>
          <p:cNvSpPr/>
          <p:nvPr/>
        </p:nvSpPr>
        <p:spPr>
          <a:xfrm>
            <a:off x="8971250" y="6599677"/>
            <a:ext cx="2209473" cy="1607391"/>
          </a:xfrm>
          <a:custGeom>
            <a:avLst/>
            <a:gdLst/>
            <a:ahLst/>
            <a:cxnLst/>
            <a:rect l="l" t="t" r="r" b="b"/>
            <a:pathLst>
              <a:path w="2209473" h="1607391">
                <a:moveTo>
                  <a:pt x="0" y="0"/>
                </a:moveTo>
                <a:lnTo>
                  <a:pt x="2209473" y="0"/>
                </a:lnTo>
                <a:lnTo>
                  <a:pt x="2209473" y="1607392"/>
                </a:lnTo>
                <a:lnTo>
                  <a:pt x="0" y="160739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2" name="Freeform 12"/>
          <p:cNvSpPr/>
          <p:nvPr/>
        </p:nvSpPr>
        <p:spPr>
          <a:xfrm>
            <a:off x="11999402" y="6141458"/>
            <a:ext cx="1936571" cy="1946303"/>
          </a:xfrm>
          <a:custGeom>
            <a:avLst/>
            <a:gdLst/>
            <a:ahLst/>
            <a:cxnLst/>
            <a:rect l="l" t="t" r="r" b="b"/>
            <a:pathLst>
              <a:path w="1936571" h="1946303">
                <a:moveTo>
                  <a:pt x="0" y="0"/>
                </a:moveTo>
                <a:lnTo>
                  <a:pt x="1936571" y="0"/>
                </a:lnTo>
                <a:lnTo>
                  <a:pt x="1936571" y="1946302"/>
                </a:lnTo>
                <a:lnTo>
                  <a:pt x="0" y="194630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3" name="Freeform 13"/>
          <p:cNvSpPr/>
          <p:nvPr/>
        </p:nvSpPr>
        <p:spPr>
          <a:xfrm>
            <a:off x="15060240" y="3382822"/>
            <a:ext cx="1347512" cy="2264726"/>
          </a:xfrm>
          <a:custGeom>
            <a:avLst/>
            <a:gdLst/>
            <a:ahLst/>
            <a:cxnLst/>
            <a:rect l="l" t="t" r="r" b="b"/>
            <a:pathLst>
              <a:path w="1347512" h="2264726">
                <a:moveTo>
                  <a:pt x="0" y="0"/>
                </a:moveTo>
                <a:lnTo>
                  <a:pt x="1347512" y="0"/>
                </a:lnTo>
                <a:lnTo>
                  <a:pt x="1347512" y="2264726"/>
                </a:lnTo>
                <a:lnTo>
                  <a:pt x="0" y="226472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4" name="Freeform 14"/>
          <p:cNvSpPr/>
          <p:nvPr/>
        </p:nvSpPr>
        <p:spPr>
          <a:xfrm>
            <a:off x="14755418" y="6332425"/>
            <a:ext cx="1957157" cy="2141896"/>
          </a:xfrm>
          <a:custGeom>
            <a:avLst/>
            <a:gdLst/>
            <a:ahLst/>
            <a:cxnLst/>
            <a:rect l="l" t="t" r="r" b="b"/>
            <a:pathLst>
              <a:path w="1957157" h="2141896">
                <a:moveTo>
                  <a:pt x="0" y="0"/>
                </a:moveTo>
                <a:lnTo>
                  <a:pt x="1957157" y="0"/>
                </a:lnTo>
                <a:lnTo>
                  <a:pt x="1957157" y="2141896"/>
                </a:lnTo>
                <a:lnTo>
                  <a:pt x="0" y="214189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5" name="TextBox 15"/>
          <p:cNvSpPr txBox="1"/>
          <p:nvPr/>
        </p:nvSpPr>
        <p:spPr>
          <a:xfrm>
            <a:off x="1575425" y="733477"/>
            <a:ext cx="14049797" cy="1707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81"/>
              </a:lnSpc>
            </a:pPr>
            <a:r>
              <a:rPr lang="en-US" sz="6303" spc="-189">
                <a:solidFill>
                  <a:srgbClr val="000000"/>
                </a:solidFill>
                <a:latin typeface="Montserrat Classic Bold"/>
              </a:rPr>
              <a:t>Исследуем данные из анализа регрессии</a:t>
            </a:r>
          </a:p>
        </p:txBody>
      </p:sp>
      <p:sp>
        <p:nvSpPr>
          <p:cNvPr id="16" name="Freeform 16"/>
          <p:cNvSpPr/>
          <p:nvPr/>
        </p:nvSpPr>
        <p:spPr>
          <a:xfrm>
            <a:off x="14622378" y="460888"/>
            <a:ext cx="1994167" cy="1931849"/>
          </a:xfrm>
          <a:custGeom>
            <a:avLst/>
            <a:gdLst/>
            <a:ahLst/>
            <a:cxnLst/>
            <a:rect l="l" t="t" r="r" b="b"/>
            <a:pathLst>
              <a:path w="1994167" h="1931849">
                <a:moveTo>
                  <a:pt x="0" y="0"/>
                </a:moveTo>
                <a:lnTo>
                  <a:pt x="1994167" y="0"/>
                </a:lnTo>
                <a:lnTo>
                  <a:pt x="1994167" y="1931849"/>
                </a:lnTo>
                <a:lnTo>
                  <a:pt x="0" y="193184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grpSp>
        <p:nvGrpSpPr>
          <p:cNvPr id="17" name="Group 17"/>
          <p:cNvGrpSpPr/>
          <p:nvPr/>
        </p:nvGrpSpPr>
        <p:grpSpPr>
          <a:xfrm>
            <a:off x="17798799" y="2813390"/>
            <a:ext cx="233597" cy="23359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0B3"/>
            </a:solidFill>
          </p:spPr>
          <p:txBody>
            <a:bodyPr/>
            <a:lstStyle/>
            <a:p>
              <a:endParaRPr lang="ru-M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2022249" y="6154292"/>
            <a:ext cx="1745822" cy="2320029"/>
          </a:xfrm>
          <a:custGeom>
            <a:avLst/>
            <a:gdLst/>
            <a:ahLst/>
            <a:cxnLst/>
            <a:rect l="l" t="t" r="r" b="b"/>
            <a:pathLst>
              <a:path w="1745822" h="2320029">
                <a:moveTo>
                  <a:pt x="0" y="0"/>
                </a:moveTo>
                <a:lnTo>
                  <a:pt x="1745821" y="0"/>
                </a:lnTo>
                <a:lnTo>
                  <a:pt x="1745821" y="2320029"/>
                </a:lnTo>
                <a:lnTo>
                  <a:pt x="0" y="2320029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21" name="Freeform 21"/>
          <p:cNvSpPr/>
          <p:nvPr/>
        </p:nvSpPr>
        <p:spPr>
          <a:xfrm rot="551749">
            <a:off x="12077552" y="3547646"/>
            <a:ext cx="1780272" cy="1935078"/>
          </a:xfrm>
          <a:custGeom>
            <a:avLst/>
            <a:gdLst/>
            <a:ahLst/>
            <a:cxnLst/>
            <a:rect l="l" t="t" r="r" b="b"/>
            <a:pathLst>
              <a:path w="1780272" h="1935078">
                <a:moveTo>
                  <a:pt x="0" y="0"/>
                </a:moveTo>
                <a:lnTo>
                  <a:pt x="1780271" y="0"/>
                </a:lnTo>
                <a:lnTo>
                  <a:pt x="1780271" y="1935078"/>
                </a:lnTo>
                <a:lnTo>
                  <a:pt x="0" y="193507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grpSp>
        <p:nvGrpSpPr>
          <p:cNvPr id="22" name="Group 22"/>
          <p:cNvGrpSpPr/>
          <p:nvPr/>
        </p:nvGrpSpPr>
        <p:grpSpPr>
          <a:xfrm>
            <a:off x="7909716" y="3227962"/>
            <a:ext cx="10882516" cy="6865216"/>
            <a:chOff x="0" y="0"/>
            <a:chExt cx="2866177" cy="180812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866177" cy="1808123"/>
            </a:xfrm>
            <a:custGeom>
              <a:avLst/>
              <a:gdLst/>
              <a:ahLst/>
              <a:cxnLst/>
              <a:rect l="l" t="t" r="r" b="b"/>
              <a:pathLst>
                <a:path w="2866177" h="1808123">
                  <a:moveTo>
                    <a:pt x="36282" y="0"/>
                  </a:moveTo>
                  <a:lnTo>
                    <a:pt x="2829895" y="0"/>
                  </a:lnTo>
                  <a:cubicBezTo>
                    <a:pt x="2839518" y="0"/>
                    <a:pt x="2848746" y="3823"/>
                    <a:pt x="2855550" y="10627"/>
                  </a:cubicBezTo>
                  <a:cubicBezTo>
                    <a:pt x="2862354" y="17431"/>
                    <a:pt x="2866177" y="26659"/>
                    <a:pt x="2866177" y="36282"/>
                  </a:cubicBezTo>
                  <a:lnTo>
                    <a:pt x="2866177" y="1771841"/>
                  </a:lnTo>
                  <a:cubicBezTo>
                    <a:pt x="2866177" y="1781464"/>
                    <a:pt x="2862354" y="1790692"/>
                    <a:pt x="2855550" y="1797496"/>
                  </a:cubicBezTo>
                  <a:cubicBezTo>
                    <a:pt x="2848746" y="1804300"/>
                    <a:pt x="2839518" y="1808123"/>
                    <a:pt x="2829895" y="1808123"/>
                  </a:cubicBezTo>
                  <a:lnTo>
                    <a:pt x="36282" y="1808123"/>
                  </a:lnTo>
                  <a:cubicBezTo>
                    <a:pt x="26659" y="1808123"/>
                    <a:pt x="17431" y="1804300"/>
                    <a:pt x="10627" y="1797496"/>
                  </a:cubicBezTo>
                  <a:cubicBezTo>
                    <a:pt x="3823" y="1790692"/>
                    <a:pt x="0" y="1781464"/>
                    <a:pt x="0" y="1771841"/>
                  </a:cubicBezTo>
                  <a:lnTo>
                    <a:pt x="0" y="36282"/>
                  </a:lnTo>
                  <a:cubicBezTo>
                    <a:pt x="0" y="26659"/>
                    <a:pt x="3823" y="17431"/>
                    <a:pt x="10627" y="10627"/>
                  </a:cubicBezTo>
                  <a:cubicBezTo>
                    <a:pt x="17431" y="3823"/>
                    <a:pt x="26659" y="0"/>
                    <a:pt x="36282" y="0"/>
                  </a:cubicBezTo>
                  <a:close/>
                </a:path>
              </a:pathLst>
            </a:custGeom>
            <a:solidFill>
              <a:srgbClr val="FFF0B3"/>
            </a:solidFill>
          </p:spPr>
          <p:txBody>
            <a:bodyPr/>
            <a:lstStyle/>
            <a:p>
              <a:endParaRPr lang="ru-MD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2866177" cy="1827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812558" y="2675118"/>
            <a:ext cx="7392968" cy="2972430"/>
          </a:xfrm>
          <a:custGeom>
            <a:avLst/>
            <a:gdLst/>
            <a:ahLst/>
            <a:cxnLst/>
            <a:rect l="l" t="t" r="r" b="b"/>
            <a:pathLst>
              <a:path w="7392968" h="2972430">
                <a:moveTo>
                  <a:pt x="0" y="0"/>
                </a:moveTo>
                <a:lnTo>
                  <a:pt x="7392968" y="0"/>
                </a:lnTo>
                <a:lnTo>
                  <a:pt x="7392968" y="2972430"/>
                </a:lnTo>
                <a:lnTo>
                  <a:pt x="0" y="2972430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28" name="TextBox 28"/>
          <p:cNvSpPr txBox="1"/>
          <p:nvPr/>
        </p:nvSpPr>
        <p:spPr>
          <a:xfrm>
            <a:off x="8962450" y="3423321"/>
            <a:ext cx="8296850" cy="4830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7"/>
              </a:lnSpc>
              <a:spcBef>
                <a:spcPct val="0"/>
              </a:spcBef>
            </a:pPr>
            <a:endParaRPr dirty="0"/>
          </a:p>
          <a:p>
            <a:pPr algn="ctr">
              <a:lnSpc>
                <a:spcPts val="2737"/>
              </a:lnSpc>
              <a:spcBef>
                <a:spcPct val="0"/>
              </a:spcBef>
            </a:pPr>
            <a:r>
              <a:rPr lang="en-US" sz="2105" dirty="0" err="1">
                <a:solidFill>
                  <a:srgbClr val="000000"/>
                </a:solidFill>
                <a:latin typeface="Kollektif"/>
              </a:rPr>
              <a:t>Полученные</a:t>
            </a:r>
            <a:r>
              <a:rPr lang="en-US" sz="2105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2105" dirty="0" err="1">
                <a:solidFill>
                  <a:srgbClr val="000000"/>
                </a:solidFill>
                <a:latin typeface="Kollektif"/>
              </a:rPr>
              <a:t>коэффициенты</a:t>
            </a:r>
            <a:r>
              <a:rPr lang="en-US" sz="2105" dirty="0">
                <a:solidFill>
                  <a:srgbClr val="000000"/>
                </a:solidFill>
                <a:latin typeface="Kollektif"/>
              </a:rPr>
              <a:t> из </a:t>
            </a:r>
            <a:r>
              <a:rPr lang="en-US" sz="2105" dirty="0" err="1">
                <a:solidFill>
                  <a:srgbClr val="000000"/>
                </a:solidFill>
                <a:latin typeface="Kollektif"/>
              </a:rPr>
              <a:t>анализа</a:t>
            </a:r>
            <a:r>
              <a:rPr lang="en-US" sz="2105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2105" dirty="0" err="1">
                <a:solidFill>
                  <a:srgbClr val="000000"/>
                </a:solidFill>
                <a:latin typeface="Kollektif"/>
              </a:rPr>
              <a:t>регрессии</a:t>
            </a:r>
            <a:r>
              <a:rPr lang="en-US" sz="2105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2105" dirty="0" err="1">
                <a:solidFill>
                  <a:srgbClr val="000000"/>
                </a:solidFill>
                <a:latin typeface="Kollektif"/>
              </a:rPr>
              <a:t>указывают</a:t>
            </a:r>
            <a:r>
              <a:rPr lang="en-US" sz="2105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2105" dirty="0" err="1">
                <a:solidFill>
                  <a:srgbClr val="000000"/>
                </a:solidFill>
                <a:latin typeface="Kollektif"/>
              </a:rPr>
              <a:t>на</a:t>
            </a:r>
            <a:r>
              <a:rPr lang="en-US" sz="2105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2105" dirty="0" err="1">
                <a:solidFill>
                  <a:srgbClr val="000000"/>
                </a:solidFill>
                <a:latin typeface="Kollektif"/>
              </a:rPr>
              <a:t>следующее</a:t>
            </a:r>
            <a:r>
              <a:rPr lang="en-US" sz="2105" dirty="0">
                <a:solidFill>
                  <a:srgbClr val="000000"/>
                </a:solidFill>
                <a:latin typeface="Kollektif"/>
              </a:rPr>
              <a:t>: у </a:t>
            </a:r>
            <a:r>
              <a:rPr lang="en-US" sz="2105" dirty="0" err="1">
                <a:solidFill>
                  <a:srgbClr val="000000"/>
                </a:solidFill>
                <a:latin typeface="Kollektif"/>
              </a:rPr>
              <a:t>мужчин</a:t>
            </a:r>
            <a:r>
              <a:rPr lang="en-US" sz="2105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2105" dirty="0" err="1">
                <a:solidFill>
                  <a:srgbClr val="000000"/>
                </a:solidFill>
                <a:latin typeface="Kollektif"/>
              </a:rPr>
              <a:t>вероятность</a:t>
            </a:r>
            <a:r>
              <a:rPr lang="en-US" sz="2105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2105" dirty="0" err="1">
                <a:solidFill>
                  <a:srgbClr val="000000"/>
                </a:solidFill>
                <a:latin typeface="Kollektif"/>
              </a:rPr>
              <a:t>наступления</a:t>
            </a:r>
            <a:r>
              <a:rPr lang="en-US" sz="2105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2105" dirty="0" err="1">
                <a:solidFill>
                  <a:srgbClr val="000000"/>
                </a:solidFill>
                <a:latin typeface="Kollektif"/>
              </a:rPr>
              <a:t>события</a:t>
            </a:r>
            <a:r>
              <a:rPr lang="en-US" sz="2105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2105" dirty="0" err="1">
                <a:solidFill>
                  <a:srgbClr val="000000"/>
                </a:solidFill>
                <a:latin typeface="Kollektif"/>
              </a:rPr>
              <a:t>увеличивается</a:t>
            </a:r>
            <a:r>
              <a:rPr lang="en-US" sz="2105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2105" dirty="0" err="1">
                <a:solidFill>
                  <a:srgbClr val="000000"/>
                </a:solidFill>
                <a:latin typeface="Kollektif"/>
              </a:rPr>
              <a:t>примерно</a:t>
            </a:r>
            <a:r>
              <a:rPr lang="en-US" sz="2105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2105" dirty="0" err="1">
                <a:solidFill>
                  <a:srgbClr val="000000"/>
                </a:solidFill>
                <a:latin typeface="Kollektif"/>
              </a:rPr>
              <a:t>на</a:t>
            </a:r>
            <a:r>
              <a:rPr lang="en-US" sz="2105" dirty="0">
                <a:solidFill>
                  <a:srgbClr val="000000"/>
                </a:solidFill>
                <a:latin typeface="Kollektif"/>
              </a:rPr>
              <a:t> 23%, в </a:t>
            </a:r>
            <a:r>
              <a:rPr lang="en-US" sz="2105" dirty="0" err="1">
                <a:solidFill>
                  <a:srgbClr val="000000"/>
                </a:solidFill>
                <a:latin typeface="Kollektif"/>
              </a:rPr>
              <a:t>то</a:t>
            </a:r>
            <a:r>
              <a:rPr lang="en-US" sz="2105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2105" dirty="0" err="1">
                <a:solidFill>
                  <a:srgbClr val="000000"/>
                </a:solidFill>
                <a:latin typeface="Kollektif"/>
              </a:rPr>
              <a:t>время</a:t>
            </a:r>
            <a:r>
              <a:rPr lang="en-US" sz="2105" dirty="0">
                <a:solidFill>
                  <a:srgbClr val="000000"/>
                </a:solidFill>
                <a:latin typeface="Kollektif"/>
              </a:rPr>
              <a:t> как </a:t>
            </a:r>
            <a:r>
              <a:rPr lang="en-US" sz="2105" dirty="0" err="1">
                <a:solidFill>
                  <a:srgbClr val="000000"/>
                </a:solidFill>
                <a:latin typeface="Kollektif"/>
              </a:rPr>
              <a:t>увеличение</a:t>
            </a:r>
            <a:r>
              <a:rPr lang="en-US" sz="2105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2105" dirty="0" err="1">
                <a:solidFill>
                  <a:srgbClr val="000000"/>
                </a:solidFill>
                <a:latin typeface="Kollektif"/>
              </a:rPr>
              <a:t>возраста</a:t>
            </a:r>
            <a:r>
              <a:rPr lang="en-US" sz="2105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2105" dirty="0" err="1">
                <a:solidFill>
                  <a:srgbClr val="000000"/>
                </a:solidFill>
                <a:latin typeface="Kollektif"/>
              </a:rPr>
              <a:t>на</a:t>
            </a:r>
            <a:r>
              <a:rPr lang="en-US" sz="2105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2105" dirty="0" err="1">
                <a:solidFill>
                  <a:srgbClr val="000000"/>
                </a:solidFill>
                <a:latin typeface="Kollektif"/>
              </a:rPr>
              <a:t>единицу</a:t>
            </a:r>
            <a:r>
              <a:rPr lang="en-US" sz="2105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2105" dirty="0" err="1">
                <a:solidFill>
                  <a:srgbClr val="000000"/>
                </a:solidFill>
                <a:latin typeface="Kollektif"/>
              </a:rPr>
              <a:t>сопровождается</a:t>
            </a:r>
            <a:r>
              <a:rPr lang="en-US" sz="2105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2105" dirty="0" err="1">
                <a:solidFill>
                  <a:srgbClr val="000000"/>
                </a:solidFill>
                <a:latin typeface="Kollektif"/>
              </a:rPr>
              <a:t>примерно</a:t>
            </a:r>
            <a:r>
              <a:rPr lang="en-US" sz="2105" dirty="0">
                <a:solidFill>
                  <a:srgbClr val="000000"/>
                </a:solidFill>
                <a:latin typeface="Kollektif"/>
              </a:rPr>
              <a:t> 5.17% </a:t>
            </a:r>
            <a:r>
              <a:rPr lang="en-US" sz="2105" dirty="0" err="1">
                <a:solidFill>
                  <a:srgbClr val="000000"/>
                </a:solidFill>
                <a:latin typeface="Kollektif"/>
              </a:rPr>
              <a:t>увеличением</a:t>
            </a:r>
            <a:r>
              <a:rPr lang="en-US" sz="2105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2105" dirty="0" err="1">
                <a:solidFill>
                  <a:srgbClr val="000000"/>
                </a:solidFill>
                <a:latin typeface="Kollektif"/>
              </a:rPr>
              <a:t>этой</a:t>
            </a:r>
            <a:r>
              <a:rPr lang="en-US" sz="2105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2105" dirty="0" err="1">
                <a:solidFill>
                  <a:srgbClr val="000000"/>
                </a:solidFill>
                <a:latin typeface="Kollektif"/>
              </a:rPr>
              <a:t>вероятности</a:t>
            </a:r>
            <a:r>
              <a:rPr lang="en-US" sz="2105" dirty="0">
                <a:solidFill>
                  <a:srgbClr val="000000"/>
                </a:solidFill>
                <a:latin typeface="Kollektif"/>
              </a:rPr>
              <a:t>. </a:t>
            </a:r>
            <a:r>
              <a:rPr lang="en-US" sz="2105" dirty="0" err="1">
                <a:solidFill>
                  <a:srgbClr val="000000"/>
                </a:solidFill>
                <a:latin typeface="Kollektif"/>
              </a:rPr>
              <a:t>Наличие</a:t>
            </a:r>
            <a:r>
              <a:rPr lang="en-US" sz="2105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2105" dirty="0" err="1">
                <a:solidFill>
                  <a:srgbClr val="000000"/>
                </a:solidFill>
                <a:latin typeface="Kollektif"/>
              </a:rPr>
              <a:t>гипертонии</a:t>
            </a:r>
            <a:r>
              <a:rPr lang="en-US" sz="2105" dirty="0">
                <a:solidFill>
                  <a:srgbClr val="000000"/>
                </a:solidFill>
                <a:latin typeface="Kollektif"/>
              </a:rPr>
              <a:t> и </a:t>
            </a:r>
            <a:r>
              <a:rPr lang="en-US" sz="2105" dirty="0" err="1">
                <a:solidFill>
                  <a:srgbClr val="000000"/>
                </a:solidFill>
                <a:latin typeface="Kollektif"/>
              </a:rPr>
              <a:t>заболевания</a:t>
            </a:r>
            <a:r>
              <a:rPr lang="en-US" sz="2105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2105" dirty="0" err="1">
                <a:solidFill>
                  <a:srgbClr val="000000"/>
                </a:solidFill>
                <a:latin typeface="Kollektif"/>
              </a:rPr>
              <a:t>сердца</a:t>
            </a:r>
            <a:r>
              <a:rPr lang="en-US" sz="2105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2105" dirty="0" err="1">
                <a:solidFill>
                  <a:srgbClr val="000000"/>
                </a:solidFill>
                <a:latin typeface="Kollektif"/>
              </a:rPr>
              <a:t>также</a:t>
            </a:r>
            <a:r>
              <a:rPr lang="en-US" sz="2105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2105" dirty="0" err="1">
                <a:solidFill>
                  <a:srgbClr val="000000"/>
                </a:solidFill>
                <a:latin typeface="Kollektif"/>
              </a:rPr>
              <a:t>существенно</a:t>
            </a:r>
            <a:r>
              <a:rPr lang="en-US" sz="2105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2105" dirty="0" err="1">
                <a:solidFill>
                  <a:srgbClr val="000000"/>
                </a:solidFill>
                <a:latin typeface="Kollektif"/>
              </a:rPr>
              <a:t>связаны</a:t>
            </a:r>
            <a:r>
              <a:rPr lang="en-US" sz="2105" dirty="0">
                <a:solidFill>
                  <a:srgbClr val="000000"/>
                </a:solidFill>
                <a:latin typeface="Kollektif"/>
              </a:rPr>
              <a:t> с </a:t>
            </a:r>
            <a:r>
              <a:rPr lang="en-US" sz="2105" dirty="0" err="1">
                <a:solidFill>
                  <a:srgbClr val="000000"/>
                </a:solidFill>
                <a:latin typeface="Kollektif"/>
              </a:rPr>
              <a:t>увеличением</a:t>
            </a:r>
            <a:r>
              <a:rPr lang="en-US" sz="2105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2105" dirty="0" err="1">
                <a:solidFill>
                  <a:srgbClr val="000000"/>
                </a:solidFill>
                <a:latin typeface="Kollektif"/>
              </a:rPr>
              <a:t>шансов</a:t>
            </a:r>
            <a:r>
              <a:rPr lang="en-US" sz="2105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2105" dirty="0" err="1">
                <a:solidFill>
                  <a:srgbClr val="000000"/>
                </a:solidFill>
                <a:latin typeface="Kollektif"/>
              </a:rPr>
              <a:t>на</a:t>
            </a:r>
            <a:r>
              <a:rPr lang="en-US" sz="2105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2105" dirty="0" err="1">
                <a:solidFill>
                  <a:srgbClr val="000000"/>
                </a:solidFill>
                <a:latin typeface="Kollektif"/>
              </a:rPr>
              <a:t>наступление</a:t>
            </a:r>
            <a:r>
              <a:rPr lang="en-US" sz="2105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2105" dirty="0" err="1">
                <a:solidFill>
                  <a:srgbClr val="000000"/>
                </a:solidFill>
                <a:latin typeface="Kollektif"/>
              </a:rPr>
              <a:t>события</a:t>
            </a:r>
            <a:r>
              <a:rPr lang="en-US" sz="2105" dirty="0">
                <a:solidFill>
                  <a:srgbClr val="000000"/>
                </a:solidFill>
                <a:latin typeface="Kollektif"/>
              </a:rPr>
              <a:t> (</a:t>
            </a:r>
            <a:r>
              <a:rPr lang="en-US" sz="2105" dirty="0" err="1">
                <a:solidFill>
                  <a:srgbClr val="000000"/>
                </a:solidFill>
                <a:latin typeface="Kollektif"/>
              </a:rPr>
              <a:t>примерно</a:t>
            </a:r>
            <a:r>
              <a:rPr lang="en-US" sz="2105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2105" dirty="0" err="1">
                <a:solidFill>
                  <a:srgbClr val="000000"/>
                </a:solidFill>
                <a:latin typeface="Kollektif"/>
              </a:rPr>
              <a:t>на</a:t>
            </a:r>
            <a:r>
              <a:rPr lang="en-US" sz="2105" dirty="0">
                <a:solidFill>
                  <a:srgbClr val="000000"/>
                </a:solidFill>
                <a:latin typeface="Kollektif"/>
              </a:rPr>
              <a:t> 71% и 69.6% </a:t>
            </a:r>
            <a:r>
              <a:rPr lang="en-US" sz="2105" dirty="0" err="1">
                <a:solidFill>
                  <a:srgbClr val="000000"/>
                </a:solidFill>
                <a:latin typeface="Kollektif"/>
              </a:rPr>
              <a:t>соответственно</a:t>
            </a:r>
            <a:r>
              <a:rPr lang="en-US" sz="2105" dirty="0">
                <a:solidFill>
                  <a:srgbClr val="000000"/>
                </a:solidFill>
                <a:latin typeface="Kollektif"/>
              </a:rPr>
              <a:t>), в </a:t>
            </a:r>
            <a:r>
              <a:rPr lang="en-US" sz="2105" dirty="0" err="1">
                <a:solidFill>
                  <a:srgbClr val="000000"/>
                </a:solidFill>
                <a:latin typeface="Kollektif"/>
              </a:rPr>
              <a:t>то</a:t>
            </a:r>
            <a:r>
              <a:rPr lang="en-US" sz="2105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2105" dirty="0" err="1">
                <a:solidFill>
                  <a:srgbClr val="000000"/>
                </a:solidFill>
                <a:latin typeface="Kollektif"/>
              </a:rPr>
              <a:t>время</a:t>
            </a:r>
            <a:r>
              <a:rPr lang="en-US" sz="2105" dirty="0">
                <a:solidFill>
                  <a:srgbClr val="000000"/>
                </a:solidFill>
                <a:latin typeface="Kollektif"/>
              </a:rPr>
              <a:t> как </a:t>
            </a:r>
            <a:r>
              <a:rPr lang="en-US" sz="2105" dirty="0" err="1">
                <a:solidFill>
                  <a:srgbClr val="000000"/>
                </a:solidFill>
                <a:latin typeface="Kollektif"/>
              </a:rPr>
              <a:t>различные</a:t>
            </a:r>
            <a:r>
              <a:rPr lang="en-US" sz="2105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2105" dirty="0" err="1">
                <a:solidFill>
                  <a:srgbClr val="000000"/>
                </a:solidFill>
                <a:latin typeface="Kollektif"/>
              </a:rPr>
              <a:t>категории</a:t>
            </a:r>
            <a:r>
              <a:rPr lang="en-US" sz="2105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2105" dirty="0" err="1">
                <a:solidFill>
                  <a:srgbClr val="000000"/>
                </a:solidFill>
                <a:latin typeface="Kollektif"/>
              </a:rPr>
              <a:t>курения</a:t>
            </a:r>
            <a:r>
              <a:rPr lang="en-US" sz="2105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2105" dirty="0" err="1">
                <a:solidFill>
                  <a:srgbClr val="000000"/>
                </a:solidFill>
                <a:latin typeface="Kollektif"/>
              </a:rPr>
              <a:t>могут</a:t>
            </a:r>
            <a:r>
              <a:rPr lang="en-US" sz="2105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2105" dirty="0" err="1">
                <a:solidFill>
                  <a:srgbClr val="000000"/>
                </a:solidFill>
                <a:latin typeface="Kollektif"/>
              </a:rPr>
              <a:t>влиять</a:t>
            </a:r>
            <a:r>
              <a:rPr lang="en-US" sz="2105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2105" dirty="0" err="1">
                <a:solidFill>
                  <a:srgbClr val="000000"/>
                </a:solidFill>
                <a:latin typeface="Kollektif"/>
              </a:rPr>
              <a:t>на</a:t>
            </a:r>
            <a:r>
              <a:rPr lang="en-US" sz="2105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2105" dirty="0" err="1">
                <a:solidFill>
                  <a:srgbClr val="000000"/>
                </a:solidFill>
                <a:latin typeface="Kollektif"/>
              </a:rPr>
              <a:t>вероятность</a:t>
            </a:r>
            <a:r>
              <a:rPr lang="en-US" sz="2105" dirty="0">
                <a:solidFill>
                  <a:srgbClr val="000000"/>
                </a:solidFill>
                <a:latin typeface="Kollektif"/>
              </a:rPr>
              <a:t> в </a:t>
            </a:r>
            <a:r>
              <a:rPr lang="en-US" sz="2105" dirty="0" err="1">
                <a:solidFill>
                  <a:srgbClr val="000000"/>
                </a:solidFill>
                <a:latin typeface="Kollektif"/>
              </a:rPr>
              <a:t>разной</a:t>
            </a:r>
            <a:r>
              <a:rPr lang="en-US" sz="2105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2105" dirty="0" err="1">
                <a:solidFill>
                  <a:srgbClr val="000000"/>
                </a:solidFill>
                <a:latin typeface="Kollektif"/>
              </a:rPr>
              <a:t>степени</a:t>
            </a:r>
            <a:r>
              <a:rPr lang="en-US" sz="2105" dirty="0">
                <a:solidFill>
                  <a:srgbClr val="000000"/>
                </a:solidFill>
                <a:latin typeface="Kollektif"/>
              </a:rPr>
              <a:t>.</a:t>
            </a:r>
          </a:p>
          <a:p>
            <a:pPr algn="ctr">
              <a:lnSpc>
                <a:spcPts val="2737"/>
              </a:lnSpc>
              <a:spcBef>
                <a:spcPct val="0"/>
              </a:spcBef>
            </a:pPr>
            <a:endParaRPr lang="ru-RU" sz="2105" dirty="0">
              <a:solidFill>
                <a:srgbClr val="000000"/>
              </a:solidFill>
              <a:latin typeface="Kollektif"/>
            </a:endParaRPr>
          </a:p>
          <a:p>
            <a:pPr algn="ctr">
              <a:lnSpc>
                <a:spcPts val="2737"/>
              </a:lnSpc>
              <a:spcBef>
                <a:spcPct val="0"/>
              </a:spcBef>
            </a:pPr>
            <a:r>
              <a:rPr lang="ru-RU" sz="2105" dirty="0">
                <a:solidFill>
                  <a:srgbClr val="000000"/>
                </a:solidFill>
                <a:latin typeface="Kollektif"/>
              </a:rPr>
              <a:t>Выводы: </a:t>
            </a:r>
            <a:r>
              <a:rPr lang="ru-RU" sz="2105" dirty="0" err="1">
                <a:solidFill>
                  <a:srgbClr val="000000"/>
                </a:solidFill>
                <a:latin typeface="Kollektif"/>
              </a:rPr>
              <a:t>hypertension</a:t>
            </a:r>
            <a:r>
              <a:rPr lang="ru-RU" sz="2105" dirty="0">
                <a:solidFill>
                  <a:srgbClr val="000000"/>
                </a:solidFill>
                <a:latin typeface="Kollektif"/>
              </a:rPr>
              <a:t>, </a:t>
            </a:r>
            <a:r>
              <a:rPr lang="ru-RU" sz="2105" dirty="0" err="1">
                <a:solidFill>
                  <a:srgbClr val="000000"/>
                </a:solidFill>
                <a:latin typeface="Kollektif"/>
              </a:rPr>
              <a:t>bmi</a:t>
            </a:r>
            <a:r>
              <a:rPr lang="ru-RU" sz="2105" dirty="0">
                <a:solidFill>
                  <a:srgbClr val="000000"/>
                </a:solidFill>
                <a:latin typeface="Kollektif"/>
              </a:rPr>
              <a:t>, </a:t>
            </a:r>
            <a:r>
              <a:rPr lang="ru-RU" sz="2105" dirty="0" err="1">
                <a:solidFill>
                  <a:srgbClr val="000000"/>
                </a:solidFill>
                <a:latin typeface="Kollektif"/>
              </a:rPr>
              <a:t>smoking_history</a:t>
            </a:r>
            <a:r>
              <a:rPr lang="ru-RU" sz="2105" dirty="0">
                <a:solidFill>
                  <a:srgbClr val="000000"/>
                </a:solidFill>
                <a:latin typeface="Kollektif"/>
              </a:rPr>
              <a:t>), HbA1c_level, </a:t>
            </a:r>
            <a:r>
              <a:rPr lang="ru-RU" sz="2105" dirty="0" err="1">
                <a:solidFill>
                  <a:srgbClr val="000000"/>
                </a:solidFill>
                <a:latin typeface="Kollektif"/>
              </a:rPr>
              <a:t>blood_glucose_level</a:t>
            </a:r>
            <a:r>
              <a:rPr lang="ru-RU" sz="2105" dirty="0">
                <a:solidFill>
                  <a:srgbClr val="000000"/>
                </a:solidFill>
                <a:latin typeface="Kollektif"/>
              </a:rPr>
              <a:t>: Все эти параметры имеют положительные оценки с низкими p-значениями, что свидетельствует о статистически значимой положительной связи с риском.</a:t>
            </a:r>
            <a:endParaRPr lang="en-US" sz="2105" dirty="0">
              <a:solidFill>
                <a:srgbClr val="000000"/>
              </a:solidFill>
              <a:latin typeface="Kollektif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4799416" y="8730627"/>
            <a:ext cx="233597" cy="23359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E9"/>
            </a:solidFill>
          </p:spPr>
          <p:txBody>
            <a:bodyPr/>
            <a:lstStyle/>
            <a:p>
              <a:endParaRPr lang="ru-M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027202" y="8787981"/>
            <a:ext cx="233597" cy="23359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2"/>
            </a:solidFill>
          </p:spPr>
          <p:txBody>
            <a:bodyPr/>
            <a:lstStyle/>
            <a:p>
              <a:endParaRPr lang="ru-M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342538" y="8787981"/>
            <a:ext cx="233597" cy="23359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0B3"/>
            </a:solidFill>
          </p:spPr>
          <p:txBody>
            <a:bodyPr/>
            <a:lstStyle/>
            <a:p>
              <a:endParaRPr lang="ru-M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73244" y="3526940"/>
            <a:ext cx="6387183" cy="4946512"/>
            <a:chOff x="0" y="0"/>
            <a:chExt cx="1758768" cy="136206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58768" cy="1362066"/>
            </a:xfrm>
            <a:custGeom>
              <a:avLst/>
              <a:gdLst/>
              <a:ahLst/>
              <a:cxnLst/>
              <a:rect l="l" t="t" r="r" b="b"/>
              <a:pathLst>
                <a:path w="1758768" h="1362066">
                  <a:moveTo>
                    <a:pt x="121210" y="0"/>
                  </a:moveTo>
                  <a:lnTo>
                    <a:pt x="1637558" y="0"/>
                  </a:lnTo>
                  <a:cubicBezTo>
                    <a:pt x="1669704" y="0"/>
                    <a:pt x="1700535" y="12770"/>
                    <a:pt x="1723266" y="35502"/>
                  </a:cubicBezTo>
                  <a:cubicBezTo>
                    <a:pt x="1745997" y="58233"/>
                    <a:pt x="1758768" y="89063"/>
                    <a:pt x="1758768" y="121210"/>
                  </a:cubicBezTo>
                  <a:lnTo>
                    <a:pt x="1758768" y="1240856"/>
                  </a:lnTo>
                  <a:cubicBezTo>
                    <a:pt x="1758768" y="1273003"/>
                    <a:pt x="1745997" y="1303833"/>
                    <a:pt x="1723266" y="1326564"/>
                  </a:cubicBezTo>
                  <a:cubicBezTo>
                    <a:pt x="1700535" y="1349296"/>
                    <a:pt x="1669704" y="1362066"/>
                    <a:pt x="1637558" y="1362066"/>
                  </a:cubicBezTo>
                  <a:lnTo>
                    <a:pt x="121210" y="1362066"/>
                  </a:lnTo>
                  <a:cubicBezTo>
                    <a:pt x="89063" y="1362066"/>
                    <a:pt x="58233" y="1349296"/>
                    <a:pt x="35502" y="1326564"/>
                  </a:cubicBezTo>
                  <a:cubicBezTo>
                    <a:pt x="12770" y="1303833"/>
                    <a:pt x="0" y="1273003"/>
                    <a:pt x="0" y="1240856"/>
                  </a:cubicBezTo>
                  <a:lnTo>
                    <a:pt x="0" y="121210"/>
                  </a:lnTo>
                  <a:cubicBezTo>
                    <a:pt x="0" y="89063"/>
                    <a:pt x="12770" y="58233"/>
                    <a:pt x="35502" y="35502"/>
                  </a:cubicBezTo>
                  <a:cubicBezTo>
                    <a:pt x="58233" y="12770"/>
                    <a:pt x="89063" y="0"/>
                    <a:pt x="121210" y="0"/>
                  </a:cubicBezTo>
                  <a:close/>
                </a:path>
              </a:pathLst>
            </a:custGeom>
            <a:solidFill>
              <a:srgbClr val="FFF0B3"/>
            </a:solidFill>
          </p:spPr>
          <p:txBody>
            <a:bodyPr/>
            <a:lstStyle/>
            <a:p>
              <a:endParaRPr lang="ru-M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1758768" cy="13811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366366" y="3526940"/>
            <a:ext cx="6248390" cy="4946512"/>
            <a:chOff x="0" y="0"/>
            <a:chExt cx="1720550" cy="136206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20550" cy="1362066"/>
            </a:xfrm>
            <a:custGeom>
              <a:avLst/>
              <a:gdLst/>
              <a:ahLst/>
              <a:cxnLst/>
              <a:rect l="l" t="t" r="r" b="b"/>
              <a:pathLst>
                <a:path w="1720550" h="1362066">
                  <a:moveTo>
                    <a:pt x="123903" y="0"/>
                  </a:moveTo>
                  <a:lnTo>
                    <a:pt x="1596647" y="0"/>
                  </a:lnTo>
                  <a:cubicBezTo>
                    <a:pt x="1629508" y="0"/>
                    <a:pt x="1661023" y="13054"/>
                    <a:pt x="1684260" y="36290"/>
                  </a:cubicBezTo>
                  <a:cubicBezTo>
                    <a:pt x="1707496" y="59526"/>
                    <a:pt x="1720550" y="91042"/>
                    <a:pt x="1720550" y="123903"/>
                  </a:cubicBezTo>
                  <a:lnTo>
                    <a:pt x="1720550" y="1238163"/>
                  </a:lnTo>
                  <a:cubicBezTo>
                    <a:pt x="1720550" y="1306593"/>
                    <a:pt x="1665077" y="1362066"/>
                    <a:pt x="1596647" y="1362066"/>
                  </a:cubicBezTo>
                  <a:lnTo>
                    <a:pt x="123903" y="1362066"/>
                  </a:lnTo>
                  <a:cubicBezTo>
                    <a:pt x="55473" y="1362066"/>
                    <a:pt x="0" y="1306593"/>
                    <a:pt x="0" y="1238163"/>
                  </a:cubicBezTo>
                  <a:lnTo>
                    <a:pt x="0" y="123903"/>
                  </a:lnTo>
                  <a:cubicBezTo>
                    <a:pt x="0" y="55473"/>
                    <a:pt x="55473" y="0"/>
                    <a:pt x="123903" y="0"/>
                  </a:cubicBezTo>
                  <a:close/>
                </a:path>
              </a:pathLst>
            </a:custGeom>
            <a:solidFill>
              <a:srgbClr val="FFFBE9"/>
            </a:solidFill>
          </p:spPr>
          <p:txBody>
            <a:bodyPr/>
            <a:lstStyle/>
            <a:p>
              <a:endParaRPr lang="ru-M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1720550" cy="13811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004504" y="3526940"/>
            <a:ext cx="6257968" cy="4946512"/>
            <a:chOff x="0" y="0"/>
            <a:chExt cx="1723187" cy="136206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23187" cy="1362066"/>
            </a:xfrm>
            <a:custGeom>
              <a:avLst/>
              <a:gdLst/>
              <a:ahLst/>
              <a:cxnLst/>
              <a:rect l="l" t="t" r="r" b="b"/>
              <a:pathLst>
                <a:path w="1723187" h="1362066">
                  <a:moveTo>
                    <a:pt x="123713" y="0"/>
                  </a:moveTo>
                  <a:lnTo>
                    <a:pt x="1599474" y="0"/>
                  </a:lnTo>
                  <a:cubicBezTo>
                    <a:pt x="1667799" y="0"/>
                    <a:pt x="1723187" y="55388"/>
                    <a:pt x="1723187" y="123713"/>
                  </a:cubicBezTo>
                  <a:lnTo>
                    <a:pt x="1723187" y="1238353"/>
                  </a:lnTo>
                  <a:cubicBezTo>
                    <a:pt x="1723187" y="1306678"/>
                    <a:pt x="1667799" y="1362066"/>
                    <a:pt x="1599474" y="1362066"/>
                  </a:cubicBezTo>
                  <a:lnTo>
                    <a:pt x="123713" y="1362066"/>
                  </a:lnTo>
                  <a:cubicBezTo>
                    <a:pt x="55388" y="1362066"/>
                    <a:pt x="0" y="1306678"/>
                    <a:pt x="0" y="1238353"/>
                  </a:cubicBezTo>
                  <a:lnTo>
                    <a:pt x="0" y="123713"/>
                  </a:lnTo>
                  <a:cubicBezTo>
                    <a:pt x="0" y="55388"/>
                    <a:pt x="55388" y="0"/>
                    <a:pt x="123713" y="0"/>
                  </a:cubicBezTo>
                  <a:close/>
                </a:path>
              </a:pathLst>
            </a:custGeom>
            <a:solidFill>
              <a:srgbClr val="FFF7D2"/>
            </a:solidFill>
          </p:spPr>
          <p:txBody>
            <a:bodyPr/>
            <a:lstStyle/>
            <a:p>
              <a:endParaRPr lang="ru-M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1723187" cy="13811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 flipH="1">
            <a:off x="1553424" y="1641920"/>
            <a:ext cx="1468156" cy="1468156"/>
          </a:xfrm>
          <a:custGeom>
            <a:avLst/>
            <a:gdLst/>
            <a:ahLst/>
            <a:cxnLst/>
            <a:rect l="l" t="t" r="r" b="b"/>
            <a:pathLst>
              <a:path w="1468156" h="1468156">
                <a:moveTo>
                  <a:pt x="1468156" y="0"/>
                </a:moveTo>
                <a:lnTo>
                  <a:pt x="0" y="0"/>
                </a:lnTo>
                <a:lnTo>
                  <a:pt x="0" y="1468156"/>
                </a:lnTo>
                <a:lnTo>
                  <a:pt x="1468156" y="1468156"/>
                </a:lnTo>
                <a:lnTo>
                  <a:pt x="146815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24" name="Freeform 24"/>
          <p:cNvSpPr/>
          <p:nvPr/>
        </p:nvSpPr>
        <p:spPr>
          <a:xfrm>
            <a:off x="-564014" y="465967"/>
            <a:ext cx="1592714" cy="1916833"/>
          </a:xfrm>
          <a:custGeom>
            <a:avLst/>
            <a:gdLst/>
            <a:ahLst/>
            <a:cxnLst/>
            <a:rect l="l" t="t" r="r" b="b"/>
            <a:pathLst>
              <a:path w="1592714" h="1916833">
                <a:moveTo>
                  <a:pt x="0" y="0"/>
                </a:moveTo>
                <a:lnTo>
                  <a:pt x="1592714" y="0"/>
                </a:lnTo>
                <a:lnTo>
                  <a:pt x="1592714" y="1916833"/>
                </a:lnTo>
                <a:lnTo>
                  <a:pt x="0" y="19168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25" name="Freeform 25"/>
          <p:cNvSpPr/>
          <p:nvPr/>
        </p:nvSpPr>
        <p:spPr>
          <a:xfrm>
            <a:off x="1272044" y="8625583"/>
            <a:ext cx="562760" cy="677282"/>
          </a:xfrm>
          <a:custGeom>
            <a:avLst/>
            <a:gdLst/>
            <a:ahLst/>
            <a:cxnLst/>
            <a:rect l="l" t="t" r="r" b="b"/>
            <a:pathLst>
              <a:path w="562760" h="677282">
                <a:moveTo>
                  <a:pt x="0" y="0"/>
                </a:moveTo>
                <a:lnTo>
                  <a:pt x="562760" y="0"/>
                </a:lnTo>
                <a:lnTo>
                  <a:pt x="562760" y="677282"/>
                </a:lnTo>
                <a:lnTo>
                  <a:pt x="0" y="6772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26" name="Freeform 26"/>
          <p:cNvSpPr/>
          <p:nvPr/>
        </p:nvSpPr>
        <p:spPr>
          <a:xfrm rot="4828715">
            <a:off x="16251834" y="8005807"/>
            <a:ext cx="1592714" cy="1916833"/>
          </a:xfrm>
          <a:custGeom>
            <a:avLst/>
            <a:gdLst/>
            <a:ahLst/>
            <a:cxnLst/>
            <a:rect l="l" t="t" r="r" b="b"/>
            <a:pathLst>
              <a:path w="1592714" h="1916833">
                <a:moveTo>
                  <a:pt x="0" y="0"/>
                </a:moveTo>
                <a:lnTo>
                  <a:pt x="1592714" y="0"/>
                </a:lnTo>
                <a:lnTo>
                  <a:pt x="1592714" y="1916833"/>
                </a:lnTo>
                <a:lnTo>
                  <a:pt x="0" y="19168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27" name="Freeform 27"/>
          <p:cNvSpPr/>
          <p:nvPr/>
        </p:nvSpPr>
        <p:spPr>
          <a:xfrm rot="-796929">
            <a:off x="145886" y="7749624"/>
            <a:ext cx="1054716" cy="2195603"/>
          </a:xfrm>
          <a:custGeom>
            <a:avLst/>
            <a:gdLst/>
            <a:ahLst/>
            <a:cxnLst/>
            <a:rect l="l" t="t" r="r" b="b"/>
            <a:pathLst>
              <a:path w="1054716" h="2195603">
                <a:moveTo>
                  <a:pt x="0" y="0"/>
                </a:moveTo>
                <a:lnTo>
                  <a:pt x="1054716" y="0"/>
                </a:lnTo>
                <a:lnTo>
                  <a:pt x="1054716" y="2195602"/>
                </a:lnTo>
                <a:lnTo>
                  <a:pt x="0" y="21956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28" name="Freeform 28"/>
          <p:cNvSpPr/>
          <p:nvPr/>
        </p:nvSpPr>
        <p:spPr>
          <a:xfrm rot="551749">
            <a:off x="14562115" y="1158517"/>
            <a:ext cx="1780272" cy="1935078"/>
          </a:xfrm>
          <a:custGeom>
            <a:avLst/>
            <a:gdLst/>
            <a:ahLst/>
            <a:cxnLst/>
            <a:rect l="l" t="t" r="r" b="b"/>
            <a:pathLst>
              <a:path w="1780272" h="1935078">
                <a:moveTo>
                  <a:pt x="0" y="0"/>
                </a:moveTo>
                <a:lnTo>
                  <a:pt x="1780272" y="0"/>
                </a:lnTo>
                <a:lnTo>
                  <a:pt x="1780272" y="1935078"/>
                </a:lnTo>
                <a:lnTo>
                  <a:pt x="0" y="19350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29" name="Freeform 29"/>
          <p:cNvSpPr/>
          <p:nvPr/>
        </p:nvSpPr>
        <p:spPr>
          <a:xfrm>
            <a:off x="1331820" y="5806854"/>
            <a:ext cx="4007170" cy="991283"/>
          </a:xfrm>
          <a:custGeom>
            <a:avLst/>
            <a:gdLst/>
            <a:ahLst/>
            <a:cxnLst/>
            <a:rect l="l" t="t" r="r" b="b"/>
            <a:pathLst>
              <a:path w="4007170" h="991283">
                <a:moveTo>
                  <a:pt x="0" y="0"/>
                </a:moveTo>
                <a:lnTo>
                  <a:pt x="4007170" y="0"/>
                </a:lnTo>
                <a:lnTo>
                  <a:pt x="4007170" y="991283"/>
                </a:lnTo>
                <a:lnTo>
                  <a:pt x="0" y="99128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79837" t="-4681" b="-4681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30" name="Freeform 30"/>
          <p:cNvSpPr/>
          <p:nvPr/>
        </p:nvSpPr>
        <p:spPr>
          <a:xfrm>
            <a:off x="7137641" y="5700863"/>
            <a:ext cx="3611457" cy="990178"/>
          </a:xfrm>
          <a:custGeom>
            <a:avLst/>
            <a:gdLst/>
            <a:ahLst/>
            <a:cxnLst/>
            <a:rect l="l" t="t" r="r" b="b"/>
            <a:pathLst>
              <a:path w="3611457" h="990178">
                <a:moveTo>
                  <a:pt x="0" y="0"/>
                </a:moveTo>
                <a:lnTo>
                  <a:pt x="3611457" y="0"/>
                </a:lnTo>
                <a:lnTo>
                  <a:pt x="3611457" y="990178"/>
                </a:lnTo>
                <a:lnTo>
                  <a:pt x="0" y="99017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29012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31" name="Freeform 31"/>
          <p:cNvSpPr/>
          <p:nvPr/>
        </p:nvSpPr>
        <p:spPr>
          <a:xfrm>
            <a:off x="12631141" y="5751982"/>
            <a:ext cx="3922781" cy="1046155"/>
          </a:xfrm>
          <a:custGeom>
            <a:avLst/>
            <a:gdLst/>
            <a:ahLst/>
            <a:cxnLst/>
            <a:rect l="l" t="t" r="r" b="b"/>
            <a:pathLst>
              <a:path w="3922781" h="1046155">
                <a:moveTo>
                  <a:pt x="0" y="0"/>
                </a:moveTo>
                <a:lnTo>
                  <a:pt x="3922781" y="0"/>
                </a:lnTo>
                <a:lnTo>
                  <a:pt x="3922781" y="1046155"/>
                </a:lnTo>
                <a:lnTo>
                  <a:pt x="0" y="104615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26150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32" name="TextBox 32"/>
          <p:cNvSpPr txBox="1"/>
          <p:nvPr/>
        </p:nvSpPr>
        <p:spPr>
          <a:xfrm rot="-17263">
            <a:off x="1273241" y="4130727"/>
            <a:ext cx="4138593" cy="44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37"/>
              </a:lnSpc>
            </a:pPr>
            <a:r>
              <a:rPr lang="en-US" sz="3242" spc="-97">
                <a:solidFill>
                  <a:srgbClr val="000000"/>
                </a:solidFill>
                <a:latin typeface="Montserrat Classic Bold"/>
              </a:rPr>
              <a:t>Logistic Regression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181311" y="1114425"/>
            <a:ext cx="10746929" cy="1961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09"/>
              </a:lnSpc>
            </a:pPr>
            <a:r>
              <a:rPr lang="en-US" sz="7178" spc="-215" dirty="0" err="1">
                <a:solidFill>
                  <a:srgbClr val="FFFFFF"/>
                </a:solidFill>
                <a:latin typeface="Montserrat Classic Bold"/>
              </a:rPr>
              <a:t>Предсказывание</a:t>
            </a:r>
            <a:r>
              <a:rPr lang="en-US" sz="7178" spc="-215" dirty="0">
                <a:solidFill>
                  <a:srgbClr val="FFFFFF"/>
                </a:solidFill>
                <a:latin typeface="Montserrat Classic Bold"/>
              </a:rPr>
              <a:t> </a:t>
            </a:r>
            <a:r>
              <a:rPr lang="en-US" sz="7178" spc="-215" dirty="0" err="1">
                <a:solidFill>
                  <a:srgbClr val="FFFFFF"/>
                </a:solidFill>
                <a:latin typeface="Montserrat Classic Bold"/>
              </a:rPr>
              <a:t>на</a:t>
            </a:r>
            <a:r>
              <a:rPr lang="en-US" sz="7178" spc="-215" dirty="0">
                <a:solidFill>
                  <a:srgbClr val="FFFFFF"/>
                </a:solidFill>
                <a:latin typeface="Montserrat Classic Bold"/>
              </a:rPr>
              <a:t> </a:t>
            </a:r>
            <a:r>
              <a:rPr lang="en-US" sz="7178" spc="-215" dirty="0" err="1">
                <a:solidFill>
                  <a:srgbClr val="FFFFFF"/>
                </a:solidFill>
                <a:latin typeface="Montserrat Classic Bold"/>
              </a:rPr>
              <a:t>моделях</a:t>
            </a:r>
            <a:endParaRPr lang="en-US" sz="7178" spc="-215" dirty="0">
              <a:solidFill>
                <a:srgbClr val="FFFFFF"/>
              </a:solidFill>
              <a:latin typeface="Montserrat Classic Bold"/>
            </a:endParaRPr>
          </a:p>
        </p:txBody>
      </p:sp>
      <p:sp>
        <p:nvSpPr>
          <p:cNvPr id="34" name="TextBox 34"/>
          <p:cNvSpPr txBox="1"/>
          <p:nvPr/>
        </p:nvSpPr>
        <p:spPr>
          <a:xfrm rot="-17263">
            <a:off x="7061623" y="4130313"/>
            <a:ext cx="4303547" cy="44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37"/>
              </a:lnSpc>
            </a:pPr>
            <a:r>
              <a:rPr lang="en-US" sz="3242" spc="-97">
                <a:solidFill>
                  <a:srgbClr val="000000"/>
                </a:solidFill>
                <a:latin typeface="Montserrat Classic Bold"/>
              </a:rPr>
              <a:t>Random Forest </a:t>
            </a:r>
          </a:p>
        </p:txBody>
      </p:sp>
      <p:sp>
        <p:nvSpPr>
          <p:cNvPr id="35" name="TextBox 35"/>
          <p:cNvSpPr txBox="1"/>
          <p:nvPr/>
        </p:nvSpPr>
        <p:spPr>
          <a:xfrm rot="-17263">
            <a:off x="1272900" y="4811841"/>
            <a:ext cx="4125012" cy="398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3"/>
              </a:lnSpc>
              <a:spcBef>
                <a:spcPct val="0"/>
              </a:spcBef>
            </a:pPr>
            <a:r>
              <a:rPr lang="en-US" sz="2352">
                <a:solidFill>
                  <a:srgbClr val="000000"/>
                </a:solidFill>
                <a:latin typeface="Kollektif"/>
              </a:rPr>
              <a:t>Точность = </a:t>
            </a:r>
          </a:p>
        </p:txBody>
      </p:sp>
      <p:sp>
        <p:nvSpPr>
          <p:cNvPr id="36" name="TextBox 36"/>
          <p:cNvSpPr txBox="1"/>
          <p:nvPr/>
        </p:nvSpPr>
        <p:spPr>
          <a:xfrm rot="-17263">
            <a:off x="13058275" y="4136750"/>
            <a:ext cx="1739934" cy="44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37"/>
              </a:lnSpc>
            </a:pPr>
            <a:r>
              <a:rPr lang="en-US" sz="3242" spc="-97">
                <a:solidFill>
                  <a:srgbClr val="000000"/>
                </a:solidFill>
                <a:latin typeface="Montserrat Classic Bold"/>
              </a:rPr>
              <a:t>SVM</a:t>
            </a:r>
          </a:p>
        </p:txBody>
      </p:sp>
      <p:sp>
        <p:nvSpPr>
          <p:cNvPr id="39" name="TextBox 39"/>
          <p:cNvSpPr txBox="1"/>
          <p:nvPr/>
        </p:nvSpPr>
        <p:spPr>
          <a:xfrm rot="-17263">
            <a:off x="6964696" y="4920342"/>
            <a:ext cx="4125012" cy="398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3"/>
              </a:lnSpc>
              <a:spcBef>
                <a:spcPct val="0"/>
              </a:spcBef>
            </a:pPr>
            <a:r>
              <a:rPr lang="en-US" sz="2352">
                <a:solidFill>
                  <a:srgbClr val="000000"/>
                </a:solidFill>
                <a:latin typeface="Kollektif"/>
              </a:rPr>
              <a:t>Точность = </a:t>
            </a:r>
          </a:p>
        </p:txBody>
      </p:sp>
      <p:sp>
        <p:nvSpPr>
          <p:cNvPr id="40" name="TextBox 40"/>
          <p:cNvSpPr txBox="1"/>
          <p:nvPr/>
        </p:nvSpPr>
        <p:spPr>
          <a:xfrm rot="-17263">
            <a:off x="12428055" y="4997729"/>
            <a:ext cx="4125012" cy="398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3"/>
              </a:lnSpc>
              <a:spcBef>
                <a:spcPct val="0"/>
              </a:spcBef>
            </a:pPr>
            <a:r>
              <a:rPr lang="en-US" sz="2352">
                <a:solidFill>
                  <a:srgbClr val="000000"/>
                </a:solidFill>
                <a:latin typeface="Kollektif"/>
              </a:rPr>
              <a:t>Точность =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4799416" y="8730627"/>
            <a:ext cx="233597" cy="23359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E9"/>
            </a:solidFill>
          </p:spPr>
          <p:txBody>
            <a:bodyPr/>
            <a:lstStyle/>
            <a:p>
              <a:endParaRPr lang="ru-M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027202" y="8787981"/>
            <a:ext cx="233597" cy="23359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D2"/>
            </a:solidFill>
          </p:spPr>
          <p:txBody>
            <a:bodyPr/>
            <a:lstStyle/>
            <a:p>
              <a:endParaRPr lang="ru-M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342538" y="8787981"/>
            <a:ext cx="233597" cy="23359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0B3"/>
            </a:solidFill>
          </p:spPr>
          <p:txBody>
            <a:bodyPr/>
            <a:lstStyle/>
            <a:p>
              <a:endParaRPr lang="ru-M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73244" y="3526940"/>
            <a:ext cx="6387183" cy="4946512"/>
            <a:chOff x="0" y="0"/>
            <a:chExt cx="1758768" cy="136206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58768" cy="1362066"/>
            </a:xfrm>
            <a:custGeom>
              <a:avLst/>
              <a:gdLst/>
              <a:ahLst/>
              <a:cxnLst/>
              <a:rect l="l" t="t" r="r" b="b"/>
              <a:pathLst>
                <a:path w="1758768" h="1362066">
                  <a:moveTo>
                    <a:pt x="121210" y="0"/>
                  </a:moveTo>
                  <a:lnTo>
                    <a:pt x="1637558" y="0"/>
                  </a:lnTo>
                  <a:cubicBezTo>
                    <a:pt x="1669704" y="0"/>
                    <a:pt x="1700535" y="12770"/>
                    <a:pt x="1723266" y="35502"/>
                  </a:cubicBezTo>
                  <a:cubicBezTo>
                    <a:pt x="1745997" y="58233"/>
                    <a:pt x="1758768" y="89063"/>
                    <a:pt x="1758768" y="121210"/>
                  </a:cubicBezTo>
                  <a:lnTo>
                    <a:pt x="1758768" y="1240856"/>
                  </a:lnTo>
                  <a:cubicBezTo>
                    <a:pt x="1758768" y="1273003"/>
                    <a:pt x="1745997" y="1303833"/>
                    <a:pt x="1723266" y="1326564"/>
                  </a:cubicBezTo>
                  <a:cubicBezTo>
                    <a:pt x="1700535" y="1349296"/>
                    <a:pt x="1669704" y="1362066"/>
                    <a:pt x="1637558" y="1362066"/>
                  </a:cubicBezTo>
                  <a:lnTo>
                    <a:pt x="121210" y="1362066"/>
                  </a:lnTo>
                  <a:cubicBezTo>
                    <a:pt x="89063" y="1362066"/>
                    <a:pt x="58233" y="1349296"/>
                    <a:pt x="35502" y="1326564"/>
                  </a:cubicBezTo>
                  <a:cubicBezTo>
                    <a:pt x="12770" y="1303833"/>
                    <a:pt x="0" y="1273003"/>
                    <a:pt x="0" y="1240856"/>
                  </a:cubicBezTo>
                  <a:lnTo>
                    <a:pt x="0" y="121210"/>
                  </a:lnTo>
                  <a:cubicBezTo>
                    <a:pt x="0" y="89063"/>
                    <a:pt x="12770" y="58233"/>
                    <a:pt x="35502" y="35502"/>
                  </a:cubicBezTo>
                  <a:cubicBezTo>
                    <a:pt x="58233" y="12770"/>
                    <a:pt x="89063" y="0"/>
                    <a:pt x="121210" y="0"/>
                  </a:cubicBezTo>
                  <a:close/>
                </a:path>
              </a:pathLst>
            </a:custGeom>
            <a:solidFill>
              <a:srgbClr val="FFF0B3"/>
            </a:solidFill>
          </p:spPr>
          <p:txBody>
            <a:bodyPr/>
            <a:lstStyle/>
            <a:p>
              <a:endParaRPr lang="ru-M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1758768" cy="13811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366366" y="3526940"/>
            <a:ext cx="6248390" cy="4946512"/>
            <a:chOff x="0" y="0"/>
            <a:chExt cx="1720550" cy="136206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20550" cy="1362066"/>
            </a:xfrm>
            <a:custGeom>
              <a:avLst/>
              <a:gdLst/>
              <a:ahLst/>
              <a:cxnLst/>
              <a:rect l="l" t="t" r="r" b="b"/>
              <a:pathLst>
                <a:path w="1720550" h="1362066">
                  <a:moveTo>
                    <a:pt x="123903" y="0"/>
                  </a:moveTo>
                  <a:lnTo>
                    <a:pt x="1596647" y="0"/>
                  </a:lnTo>
                  <a:cubicBezTo>
                    <a:pt x="1629508" y="0"/>
                    <a:pt x="1661023" y="13054"/>
                    <a:pt x="1684260" y="36290"/>
                  </a:cubicBezTo>
                  <a:cubicBezTo>
                    <a:pt x="1707496" y="59526"/>
                    <a:pt x="1720550" y="91042"/>
                    <a:pt x="1720550" y="123903"/>
                  </a:cubicBezTo>
                  <a:lnTo>
                    <a:pt x="1720550" y="1238163"/>
                  </a:lnTo>
                  <a:cubicBezTo>
                    <a:pt x="1720550" y="1306593"/>
                    <a:pt x="1665077" y="1362066"/>
                    <a:pt x="1596647" y="1362066"/>
                  </a:cubicBezTo>
                  <a:lnTo>
                    <a:pt x="123903" y="1362066"/>
                  </a:lnTo>
                  <a:cubicBezTo>
                    <a:pt x="55473" y="1362066"/>
                    <a:pt x="0" y="1306593"/>
                    <a:pt x="0" y="1238163"/>
                  </a:cubicBezTo>
                  <a:lnTo>
                    <a:pt x="0" y="123903"/>
                  </a:lnTo>
                  <a:cubicBezTo>
                    <a:pt x="0" y="55473"/>
                    <a:pt x="55473" y="0"/>
                    <a:pt x="123903" y="0"/>
                  </a:cubicBezTo>
                  <a:close/>
                </a:path>
              </a:pathLst>
            </a:custGeom>
            <a:solidFill>
              <a:srgbClr val="FFFBE9"/>
            </a:solidFill>
          </p:spPr>
          <p:txBody>
            <a:bodyPr/>
            <a:lstStyle/>
            <a:p>
              <a:endParaRPr lang="ru-M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1720550" cy="13811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997566" y="3526940"/>
            <a:ext cx="6257968" cy="4946512"/>
            <a:chOff x="0" y="0"/>
            <a:chExt cx="1723187" cy="136206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23187" cy="1362066"/>
            </a:xfrm>
            <a:custGeom>
              <a:avLst/>
              <a:gdLst/>
              <a:ahLst/>
              <a:cxnLst/>
              <a:rect l="l" t="t" r="r" b="b"/>
              <a:pathLst>
                <a:path w="1723187" h="1362066">
                  <a:moveTo>
                    <a:pt x="123713" y="0"/>
                  </a:moveTo>
                  <a:lnTo>
                    <a:pt x="1599474" y="0"/>
                  </a:lnTo>
                  <a:cubicBezTo>
                    <a:pt x="1667799" y="0"/>
                    <a:pt x="1723187" y="55388"/>
                    <a:pt x="1723187" y="123713"/>
                  </a:cubicBezTo>
                  <a:lnTo>
                    <a:pt x="1723187" y="1238353"/>
                  </a:lnTo>
                  <a:cubicBezTo>
                    <a:pt x="1723187" y="1306678"/>
                    <a:pt x="1667799" y="1362066"/>
                    <a:pt x="1599474" y="1362066"/>
                  </a:cubicBezTo>
                  <a:lnTo>
                    <a:pt x="123713" y="1362066"/>
                  </a:lnTo>
                  <a:cubicBezTo>
                    <a:pt x="55388" y="1362066"/>
                    <a:pt x="0" y="1306678"/>
                    <a:pt x="0" y="1238353"/>
                  </a:cubicBezTo>
                  <a:lnTo>
                    <a:pt x="0" y="123713"/>
                  </a:lnTo>
                  <a:cubicBezTo>
                    <a:pt x="0" y="55388"/>
                    <a:pt x="55388" y="0"/>
                    <a:pt x="123713" y="0"/>
                  </a:cubicBezTo>
                  <a:close/>
                </a:path>
              </a:pathLst>
            </a:custGeom>
            <a:solidFill>
              <a:srgbClr val="FFF7D2"/>
            </a:solidFill>
          </p:spPr>
          <p:txBody>
            <a:bodyPr/>
            <a:lstStyle/>
            <a:p>
              <a:endParaRPr lang="ru-M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1723187" cy="13811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 flipH="1">
            <a:off x="1553424" y="1641920"/>
            <a:ext cx="1468156" cy="1468156"/>
          </a:xfrm>
          <a:custGeom>
            <a:avLst/>
            <a:gdLst/>
            <a:ahLst/>
            <a:cxnLst/>
            <a:rect l="l" t="t" r="r" b="b"/>
            <a:pathLst>
              <a:path w="1468156" h="1468156">
                <a:moveTo>
                  <a:pt x="1468156" y="0"/>
                </a:moveTo>
                <a:lnTo>
                  <a:pt x="0" y="0"/>
                </a:lnTo>
                <a:lnTo>
                  <a:pt x="0" y="1468156"/>
                </a:lnTo>
                <a:lnTo>
                  <a:pt x="1468156" y="1468156"/>
                </a:lnTo>
                <a:lnTo>
                  <a:pt x="146815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24" name="Freeform 24"/>
          <p:cNvSpPr/>
          <p:nvPr/>
        </p:nvSpPr>
        <p:spPr>
          <a:xfrm>
            <a:off x="-564014" y="465967"/>
            <a:ext cx="1592714" cy="1916833"/>
          </a:xfrm>
          <a:custGeom>
            <a:avLst/>
            <a:gdLst/>
            <a:ahLst/>
            <a:cxnLst/>
            <a:rect l="l" t="t" r="r" b="b"/>
            <a:pathLst>
              <a:path w="1592714" h="1916833">
                <a:moveTo>
                  <a:pt x="0" y="0"/>
                </a:moveTo>
                <a:lnTo>
                  <a:pt x="1592714" y="0"/>
                </a:lnTo>
                <a:lnTo>
                  <a:pt x="1592714" y="1916833"/>
                </a:lnTo>
                <a:lnTo>
                  <a:pt x="0" y="19168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25" name="Freeform 25"/>
          <p:cNvSpPr/>
          <p:nvPr/>
        </p:nvSpPr>
        <p:spPr>
          <a:xfrm>
            <a:off x="1272044" y="8625583"/>
            <a:ext cx="562760" cy="677282"/>
          </a:xfrm>
          <a:custGeom>
            <a:avLst/>
            <a:gdLst/>
            <a:ahLst/>
            <a:cxnLst/>
            <a:rect l="l" t="t" r="r" b="b"/>
            <a:pathLst>
              <a:path w="562760" h="677282">
                <a:moveTo>
                  <a:pt x="0" y="0"/>
                </a:moveTo>
                <a:lnTo>
                  <a:pt x="562760" y="0"/>
                </a:lnTo>
                <a:lnTo>
                  <a:pt x="562760" y="677282"/>
                </a:lnTo>
                <a:lnTo>
                  <a:pt x="0" y="6772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26" name="Freeform 26"/>
          <p:cNvSpPr/>
          <p:nvPr/>
        </p:nvSpPr>
        <p:spPr>
          <a:xfrm rot="4828715">
            <a:off x="16251834" y="8005807"/>
            <a:ext cx="1592714" cy="1916833"/>
          </a:xfrm>
          <a:custGeom>
            <a:avLst/>
            <a:gdLst/>
            <a:ahLst/>
            <a:cxnLst/>
            <a:rect l="l" t="t" r="r" b="b"/>
            <a:pathLst>
              <a:path w="1592714" h="1916833">
                <a:moveTo>
                  <a:pt x="0" y="0"/>
                </a:moveTo>
                <a:lnTo>
                  <a:pt x="1592714" y="0"/>
                </a:lnTo>
                <a:lnTo>
                  <a:pt x="1592714" y="1916833"/>
                </a:lnTo>
                <a:lnTo>
                  <a:pt x="0" y="19168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27" name="Freeform 27"/>
          <p:cNvSpPr/>
          <p:nvPr/>
        </p:nvSpPr>
        <p:spPr>
          <a:xfrm rot="-796929">
            <a:off x="145886" y="7749624"/>
            <a:ext cx="1054716" cy="2195603"/>
          </a:xfrm>
          <a:custGeom>
            <a:avLst/>
            <a:gdLst/>
            <a:ahLst/>
            <a:cxnLst/>
            <a:rect l="l" t="t" r="r" b="b"/>
            <a:pathLst>
              <a:path w="1054716" h="2195603">
                <a:moveTo>
                  <a:pt x="0" y="0"/>
                </a:moveTo>
                <a:lnTo>
                  <a:pt x="1054716" y="0"/>
                </a:lnTo>
                <a:lnTo>
                  <a:pt x="1054716" y="2195602"/>
                </a:lnTo>
                <a:lnTo>
                  <a:pt x="0" y="21956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28" name="Freeform 28"/>
          <p:cNvSpPr/>
          <p:nvPr/>
        </p:nvSpPr>
        <p:spPr>
          <a:xfrm rot="551749">
            <a:off x="14562115" y="1158517"/>
            <a:ext cx="1780272" cy="1935078"/>
          </a:xfrm>
          <a:custGeom>
            <a:avLst/>
            <a:gdLst/>
            <a:ahLst/>
            <a:cxnLst/>
            <a:rect l="l" t="t" r="r" b="b"/>
            <a:pathLst>
              <a:path w="1780272" h="1935078">
                <a:moveTo>
                  <a:pt x="0" y="0"/>
                </a:moveTo>
                <a:lnTo>
                  <a:pt x="1780272" y="0"/>
                </a:lnTo>
                <a:lnTo>
                  <a:pt x="1780272" y="1935078"/>
                </a:lnTo>
                <a:lnTo>
                  <a:pt x="0" y="19350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33" name="TextBox 33"/>
          <p:cNvSpPr txBox="1"/>
          <p:nvPr/>
        </p:nvSpPr>
        <p:spPr>
          <a:xfrm>
            <a:off x="3181311" y="1114425"/>
            <a:ext cx="10746929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09"/>
              </a:lnSpc>
            </a:pPr>
            <a:r>
              <a:rPr lang="ru-RU" sz="7178" spc="-215" dirty="0">
                <a:solidFill>
                  <a:srgbClr val="FFFFFF"/>
                </a:solidFill>
                <a:latin typeface="Montserrat Classic Bold"/>
              </a:rPr>
              <a:t>Что показывают метрики?</a:t>
            </a:r>
            <a:endParaRPr lang="en-US" sz="7178" spc="-215" dirty="0">
              <a:solidFill>
                <a:srgbClr val="FFFFFF"/>
              </a:solidFill>
              <a:latin typeface="Montserrat Classic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96A2B6-0485-B843-8210-B8A6638E563D}"/>
              </a:ext>
            </a:extLst>
          </p:cNvPr>
          <p:cNvSpPr txBox="1"/>
          <p:nvPr/>
        </p:nvSpPr>
        <p:spPr>
          <a:xfrm>
            <a:off x="1272044" y="4026557"/>
            <a:ext cx="9426388" cy="3283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 algn="just">
              <a:lnSpc>
                <a:spcPct val="150000"/>
              </a:lnSpc>
            </a:pPr>
            <a:r>
              <a:rPr lang="en-US" sz="4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Precision </a:t>
            </a:r>
            <a:r>
              <a:rPr lang="ru-MD" sz="4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0.958</a:t>
            </a:r>
          </a:p>
          <a:p>
            <a:pPr indent="540385" algn="just">
              <a:lnSpc>
                <a:spcPct val="150000"/>
              </a:lnSpc>
            </a:pPr>
            <a:r>
              <a:rPr lang="ru-RU" sz="4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Recall</a:t>
            </a:r>
            <a:r>
              <a:rPr lang="ru-RU" sz="4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lang="ru-MD" sz="4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0.967</a:t>
            </a:r>
          </a:p>
          <a:p>
            <a:pPr indent="540385" algn="just">
              <a:lnSpc>
                <a:spcPct val="150000"/>
              </a:lnSpc>
            </a:pPr>
            <a:r>
              <a:rPr lang="ru-RU" sz="4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F1-score</a:t>
            </a:r>
            <a:r>
              <a:rPr lang="ru-MD" sz="4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ru-RU" sz="4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0.963</a:t>
            </a:r>
            <a:endParaRPr lang="ru-MD" sz="4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F1A3886-1EE8-5A24-FE5D-DAF893B5259D}"/>
              </a:ext>
            </a:extLst>
          </p:cNvPr>
          <p:cNvSpPr txBox="1"/>
          <p:nvPr/>
        </p:nvSpPr>
        <p:spPr>
          <a:xfrm>
            <a:off x="10708612" y="3318611"/>
            <a:ext cx="6911788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Метрики Precision (точность) 0.958, </a:t>
            </a:r>
            <a:r>
              <a:rPr lang="ru-RU" sz="3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Recall</a:t>
            </a:r>
            <a:r>
              <a:rPr lang="ru-RU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(чувствительность) 0.967 и F1-мера 0.963 свидетельствуют о высокой точности в предсказании положительных классов модели, а также её способности эффективно выявлять и классифицировать положительные случаи с высокой достоверностью</a:t>
            </a:r>
            <a:r>
              <a:rPr lang="ru-RU" sz="32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MD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3884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3929002"/>
            <a:ext cx="1714271" cy="2428996"/>
            <a:chOff x="0" y="0"/>
            <a:chExt cx="451495" cy="6397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1495" cy="639735"/>
            </a:xfrm>
            <a:custGeom>
              <a:avLst/>
              <a:gdLst/>
              <a:ahLst/>
              <a:cxnLst/>
              <a:rect l="l" t="t" r="r" b="b"/>
              <a:pathLst>
                <a:path w="451495" h="639735">
                  <a:moveTo>
                    <a:pt x="225748" y="0"/>
                  </a:moveTo>
                  <a:lnTo>
                    <a:pt x="225748" y="0"/>
                  </a:lnTo>
                  <a:cubicBezTo>
                    <a:pt x="350425" y="0"/>
                    <a:pt x="451495" y="101071"/>
                    <a:pt x="451495" y="225748"/>
                  </a:cubicBezTo>
                  <a:lnTo>
                    <a:pt x="451495" y="413988"/>
                  </a:lnTo>
                  <a:cubicBezTo>
                    <a:pt x="451495" y="538665"/>
                    <a:pt x="350425" y="639735"/>
                    <a:pt x="225748" y="639735"/>
                  </a:cubicBezTo>
                  <a:lnTo>
                    <a:pt x="225748" y="639735"/>
                  </a:lnTo>
                  <a:cubicBezTo>
                    <a:pt x="101071" y="639735"/>
                    <a:pt x="0" y="538665"/>
                    <a:pt x="0" y="413988"/>
                  </a:cubicBezTo>
                  <a:lnTo>
                    <a:pt x="0" y="225748"/>
                  </a:lnTo>
                  <a:cubicBezTo>
                    <a:pt x="0" y="101071"/>
                    <a:pt x="101071" y="0"/>
                    <a:pt x="225748" y="0"/>
                  </a:cubicBezTo>
                  <a:close/>
                </a:path>
              </a:pathLst>
            </a:custGeom>
            <a:solidFill>
              <a:srgbClr val="70B6DE"/>
            </a:solidFill>
          </p:spPr>
          <p:txBody>
            <a:bodyPr/>
            <a:lstStyle/>
            <a:p>
              <a:endParaRPr lang="ru-M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51495" cy="658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194866" y="3929002"/>
            <a:ext cx="1714271" cy="2428996"/>
            <a:chOff x="0" y="0"/>
            <a:chExt cx="451495" cy="6397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1495" cy="639735"/>
            </a:xfrm>
            <a:custGeom>
              <a:avLst/>
              <a:gdLst/>
              <a:ahLst/>
              <a:cxnLst/>
              <a:rect l="l" t="t" r="r" b="b"/>
              <a:pathLst>
                <a:path w="451495" h="639735">
                  <a:moveTo>
                    <a:pt x="225748" y="0"/>
                  </a:moveTo>
                  <a:lnTo>
                    <a:pt x="225748" y="0"/>
                  </a:lnTo>
                  <a:cubicBezTo>
                    <a:pt x="350425" y="0"/>
                    <a:pt x="451495" y="101071"/>
                    <a:pt x="451495" y="225748"/>
                  </a:cubicBezTo>
                  <a:lnTo>
                    <a:pt x="451495" y="413988"/>
                  </a:lnTo>
                  <a:cubicBezTo>
                    <a:pt x="451495" y="538665"/>
                    <a:pt x="350425" y="639735"/>
                    <a:pt x="225748" y="639735"/>
                  </a:cubicBezTo>
                  <a:lnTo>
                    <a:pt x="225748" y="639735"/>
                  </a:lnTo>
                  <a:cubicBezTo>
                    <a:pt x="101071" y="639735"/>
                    <a:pt x="0" y="538665"/>
                    <a:pt x="0" y="413988"/>
                  </a:cubicBezTo>
                  <a:lnTo>
                    <a:pt x="0" y="225748"/>
                  </a:lnTo>
                  <a:cubicBezTo>
                    <a:pt x="0" y="101071"/>
                    <a:pt x="101071" y="0"/>
                    <a:pt x="225748" y="0"/>
                  </a:cubicBezTo>
                  <a:close/>
                </a:path>
              </a:pathLst>
            </a:custGeom>
            <a:solidFill>
              <a:srgbClr val="70B6DE"/>
            </a:solidFill>
          </p:spPr>
          <p:txBody>
            <a:bodyPr/>
            <a:lstStyle/>
            <a:p>
              <a:endParaRPr lang="ru-M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451495" cy="658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798799" y="2813390"/>
            <a:ext cx="233597" cy="23359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0B3"/>
            </a:solidFill>
          </p:spPr>
          <p:txBody>
            <a:bodyPr/>
            <a:lstStyle/>
            <a:p>
              <a:endParaRPr lang="ru-M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96599" y="8910346"/>
            <a:ext cx="245611" cy="24561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0B3"/>
            </a:solidFill>
          </p:spPr>
          <p:txBody>
            <a:bodyPr/>
            <a:lstStyle/>
            <a:p>
              <a:endParaRPr lang="ru-M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96599" y="8440576"/>
            <a:ext cx="245611" cy="24561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0B3"/>
            </a:solidFill>
          </p:spPr>
          <p:txBody>
            <a:bodyPr/>
            <a:lstStyle/>
            <a:p>
              <a:endParaRPr lang="ru-M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133872" y="9875571"/>
            <a:ext cx="8020256" cy="1020255"/>
            <a:chOff x="0" y="0"/>
            <a:chExt cx="2112331" cy="26870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12331" cy="268709"/>
            </a:xfrm>
            <a:custGeom>
              <a:avLst/>
              <a:gdLst/>
              <a:ahLst/>
              <a:cxnLst/>
              <a:rect l="l" t="t" r="r" b="b"/>
              <a:pathLst>
                <a:path w="2112331" h="268709">
                  <a:moveTo>
                    <a:pt x="49230" y="0"/>
                  </a:moveTo>
                  <a:lnTo>
                    <a:pt x="2063101" y="0"/>
                  </a:lnTo>
                  <a:cubicBezTo>
                    <a:pt x="2076157" y="0"/>
                    <a:pt x="2088679" y="5187"/>
                    <a:pt x="2097912" y="14419"/>
                  </a:cubicBezTo>
                  <a:cubicBezTo>
                    <a:pt x="2107144" y="23652"/>
                    <a:pt x="2112331" y="36173"/>
                    <a:pt x="2112331" y="49230"/>
                  </a:cubicBezTo>
                  <a:lnTo>
                    <a:pt x="2112331" y="219479"/>
                  </a:lnTo>
                  <a:cubicBezTo>
                    <a:pt x="2112331" y="232536"/>
                    <a:pt x="2107144" y="245058"/>
                    <a:pt x="2097912" y="254290"/>
                  </a:cubicBezTo>
                  <a:cubicBezTo>
                    <a:pt x="2088679" y="263522"/>
                    <a:pt x="2076157" y="268709"/>
                    <a:pt x="2063101" y="268709"/>
                  </a:cubicBezTo>
                  <a:lnTo>
                    <a:pt x="49230" y="268709"/>
                  </a:lnTo>
                  <a:cubicBezTo>
                    <a:pt x="22041" y="268709"/>
                    <a:pt x="0" y="246668"/>
                    <a:pt x="0" y="219479"/>
                  </a:cubicBezTo>
                  <a:lnTo>
                    <a:pt x="0" y="49230"/>
                  </a:lnTo>
                  <a:cubicBezTo>
                    <a:pt x="0" y="22041"/>
                    <a:pt x="22041" y="0"/>
                    <a:pt x="49230" y="0"/>
                  </a:cubicBezTo>
                  <a:close/>
                </a:path>
              </a:pathLst>
            </a:custGeom>
            <a:solidFill>
              <a:srgbClr val="70B6DE"/>
            </a:solidFill>
          </p:spPr>
          <p:txBody>
            <a:bodyPr/>
            <a:lstStyle/>
            <a:p>
              <a:endParaRPr lang="ru-M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2112331" cy="287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916107" y="-603412"/>
            <a:ext cx="8020256" cy="1020255"/>
            <a:chOff x="0" y="0"/>
            <a:chExt cx="2112331" cy="26870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112331" cy="268709"/>
            </a:xfrm>
            <a:custGeom>
              <a:avLst/>
              <a:gdLst/>
              <a:ahLst/>
              <a:cxnLst/>
              <a:rect l="l" t="t" r="r" b="b"/>
              <a:pathLst>
                <a:path w="2112331" h="268709">
                  <a:moveTo>
                    <a:pt x="49230" y="0"/>
                  </a:moveTo>
                  <a:lnTo>
                    <a:pt x="2063101" y="0"/>
                  </a:lnTo>
                  <a:cubicBezTo>
                    <a:pt x="2076157" y="0"/>
                    <a:pt x="2088679" y="5187"/>
                    <a:pt x="2097912" y="14419"/>
                  </a:cubicBezTo>
                  <a:cubicBezTo>
                    <a:pt x="2107144" y="23652"/>
                    <a:pt x="2112331" y="36173"/>
                    <a:pt x="2112331" y="49230"/>
                  </a:cubicBezTo>
                  <a:lnTo>
                    <a:pt x="2112331" y="219479"/>
                  </a:lnTo>
                  <a:cubicBezTo>
                    <a:pt x="2112331" y="232536"/>
                    <a:pt x="2107144" y="245058"/>
                    <a:pt x="2097912" y="254290"/>
                  </a:cubicBezTo>
                  <a:cubicBezTo>
                    <a:pt x="2088679" y="263522"/>
                    <a:pt x="2076157" y="268709"/>
                    <a:pt x="2063101" y="268709"/>
                  </a:cubicBezTo>
                  <a:lnTo>
                    <a:pt x="49230" y="268709"/>
                  </a:lnTo>
                  <a:cubicBezTo>
                    <a:pt x="22041" y="268709"/>
                    <a:pt x="0" y="246668"/>
                    <a:pt x="0" y="219479"/>
                  </a:cubicBezTo>
                  <a:lnTo>
                    <a:pt x="0" y="49230"/>
                  </a:lnTo>
                  <a:cubicBezTo>
                    <a:pt x="0" y="22041"/>
                    <a:pt x="22041" y="0"/>
                    <a:pt x="49230" y="0"/>
                  </a:cubicBezTo>
                  <a:close/>
                </a:path>
              </a:pathLst>
            </a:custGeom>
            <a:solidFill>
              <a:srgbClr val="70B6DE"/>
            </a:solidFill>
          </p:spPr>
          <p:txBody>
            <a:bodyPr/>
            <a:lstStyle/>
            <a:p>
              <a:endParaRPr lang="ru-M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2112331" cy="287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990600" y="1968008"/>
            <a:ext cx="15530279" cy="7473622"/>
          </a:xfrm>
          <a:custGeom>
            <a:avLst/>
            <a:gdLst/>
            <a:ahLst/>
            <a:cxnLst/>
            <a:rect l="l" t="t" r="r" b="b"/>
            <a:pathLst>
              <a:path w="10310581" h="3273609">
                <a:moveTo>
                  <a:pt x="0" y="0"/>
                </a:moveTo>
                <a:lnTo>
                  <a:pt x="10310581" y="0"/>
                </a:lnTo>
                <a:lnTo>
                  <a:pt x="10310581" y="3273609"/>
                </a:lnTo>
                <a:lnTo>
                  <a:pt x="0" y="32736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24" name="TextBox 24"/>
          <p:cNvSpPr txBox="1"/>
          <p:nvPr/>
        </p:nvSpPr>
        <p:spPr>
          <a:xfrm>
            <a:off x="1981200" y="4197002"/>
            <a:ext cx="12664927" cy="10112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95"/>
              </a:lnSpc>
            </a:pPr>
            <a:r>
              <a:rPr lang="en-US" sz="4400" dirty="0">
                <a:solidFill>
                  <a:srgbClr val="000000"/>
                </a:solidFill>
                <a:latin typeface="Open Sans Bold"/>
              </a:rPr>
              <a:t>В </a:t>
            </a:r>
            <a:r>
              <a:rPr lang="en-US" sz="4400" dirty="0" err="1">
                <a:solidFill>
                  <a:srgbClr val="000000"/>
                </a:solidFill>
                <a:latin typeface="Open Sans Bold"/>
              </a:rPr>
              <a:t>ходе</a:t>
            </a:r>
            <a:r>
              <a:rPr lang="en-US" sz="440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Open Sans Bold"/>
              </a:rPr>
              <a:t>данного</a:t>
            </a:r>
            <a:r>
              <a:rPr lang="en-US" sz="440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Open Sans Bold"/>
              </a:rPr>
              <a:t>анализа</a:t>
            </a:r>
            <a:r>
              <a:rPr lang="en-US" sz="440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Open Sans Bold"/>
              </a:rPr>
              <a:t>получилось</a:t>
            </a:r>
            <a:r>
              <a:rPr lang="en-US" sz="440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Open Sans Bold"/>
              </a:rPr>
              <a:t>достичь</a:t>
            </a:r>
            <a:r>
              <a:rPr lang="en-US" sz="440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Open Sans Bold"/>
              </a:rPr>
              <a:t>хороших</a:t>
            </a:r>
            <a:r>
              <a:rPr lang="en-US" sz="440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Open Sans Bold"/>
              </a:rPr>
              <a:t>результатов</a:t>
            </a:r>
            <a:r>
              <a:rPr lang="ru-RU" sz="4400" dirty="0">
                <a:solidFill>
                  <a:srgbClr val="000000"/>
                </a:solidFill>
                <a:latin typeface="Open Sans Bold"/>
              </a:rPr>
              <a:t>, что подтверждает высокую эффективность предложенных моделей в контексте поставленной задачи.</a:t>
            </a:r>
          </a:p>
          <a:p>
            <a:pPr algn="ctr">
              <a:lnSpc>
                <a:spcPts val="7995"/>
              </a:lnSpc>
            </a:pPr>
            <a:endParaRPr lang="ru-RU" sz="4400" dirty="0">
              <a:solidFill>
                <a:srgbClr val="000000"/>
              </a:solidFill>
              <a:latin typeface="Open Sans Bold"/>
            </a:endParaRPr>
          </a:p>
          <a:p>
            <a:pPr algn="ctr">
              <a:lnSpc>
                <a:spcPts val="7995"/>
              </a:lnSpc>
            </a:pPr>
            <a:endParaRPr lang="ru-RU" sz="4400" dirty="0">
              <a:solidFill>
                <a:srgbClr val="000000"/>
              </a:solidFill>
              <a:latin typeface="Open Sans Bold"/>
            </a:endParaRPr>
          </a:p>
          <a:p>
            <a:pPr algn="ctr">
              <a:lnSpc>
                <a:spcPts val="7995"/>
              </a:lnSpc>
            </a:pPr>
            <a:endParaRPr lang="ru-RU" sz="4400" dirty="0">
              <a:solidFill>
                <a:srgbClr val="000000"/>
              </a:solidFill>
              <a:latin typeface="Open Sans Bold"/>
            </a:endParaRPr>
          </a:p>
          <a:p>
            <a:pPr algn="ctr">
              <a:lnSpc>
                <a:spcPts val="7995"/>
              </a:lnSpc>
            </a:pPr>
            <a:endParaRPr lang="ru-RU" sz="4400" dirty="0">
              <a:solidFill>
                <a:srgbClr val="000000"/>
              </a:solidFill>
              <a:latin typeface="Open Sans Bold"/>
            </a:endParaRPr>
          </a:p>
          <a:p>
            <a:pPr algn="ctr">
              <a:lnSpc>
                <a:spcPts val="7995"/>
              </a:lnSpc>
            </a:pPr>
            <a:endParaRPr lang="ru-RU" sz="4400" dirty="0">
              <a:solidFill>
                <a:srgbClr val="000000"/>
              </a:solidFill>
              <a:latin typeface="Open Sans Bold"/>
            </a:endParaRPr>
          </a:p>
          <a:p>
            <a:pPr algn="ctr">
              <a:lnSpc>
                <a:spcPts val="7995"/>
              </a:lnSpc>
            </a:pPr>
            <a:endParaRPr lang="en-US" sz="4400" spc="-226" dirty="0">
              <a:solidFill>
                <a:srgbClr val="000000"/>
              </a:solidFill>
              <a:latin typeface="Montserrat Classic Bold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15595711" y="3078629"/>
            <a:ext cx="500978" cy="500978"/>
          </a:xfrm>
          <a:custGeom>
            <a:avLst/>
            <a:gdLst/>
            <a:ahLst/>
            <a:cxnLst/>
            <a:rect l="l" t="t" r="r" b="b"/>
            <a:pathLst>
              <a:path w="500978" h="500978">
                <a:moveTo>
                  <a:pt x="0" y="0"/>
                </a:moveTo>
                <a:lnTo>
                  <a:pt x="500978" y="0"/>
                </a:lnTo>
                <a:lnTo>
                  <a:pt x="500978" y="500978"/>
                </a:lnTo>
                <a:lnTo>
                  <a:pt x="0" y="5009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26" name="Freeform 26"/>
          <p:cNvSpPr/>
          <p:nvPr/>
        </p:nvSpPr>
        <p:spPr>
          <a:xfrm>
            <a:off x="5133872" y="6235367"/>
            <a:ext cx="500978" cy="500978"/>
          </a:xfrm>
          <a:custGeom>
            <a:avLst/>
            <a:gdLst/>
            <a:ahLst/>
            <a:cxnLst/>
            <a:rect l="l" t="t" r="r" b="b"/>
            <a:pathLst>
              <a:path w="500978" h="500978">
                <a:moveTo>
                  <a:pt x="0" y="0"/>
                </a:moveTo>
                <a:lnTo>
                  <a:pt x="500978" y="0"/>
                </a:lnTo>
                <a:lnTo>
                  <a:pt x="500978" y="500978"/>
                </a:lnTo>
                <a:lnTo>
                  <a:pt x="0" y="5009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27" name="Freeform 27"/>
          <p:cNvSpPr/>
          <p:nvPr/>
        </p:nvSpPr>
        <p:spPr>
          <a:xfrm>
            <a:off x="3733800" y="3445339"/>
            <a:ext cx="317722" cy="317722"/>
          </a:xfrm>
          <a:custGeom>
            <a:avLst/>
            <a:gdLst/>
            <a:ahLst/>
            <a:cxnLst/>
            <a:rect l="l" t="t" r="r" b="b"/>
            <a:pathLst>
              <a:path w="317722" h="317722">
                <a:moveTo>
                  <a:pt x="0" y="0"/>
                </a:moveTo>
                <a:lnTo>
                  <a:pt x="317722" y="0"/>
                </a:lnTo>
                <a:lnTo>
                  <a:pt x="317722" y="317722"/>
                </a:lnTo>
                <a:lnTo>
                  <a:pt x="0" y="3177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28" name="Freeform 28"/>
          <p:cNvSpPr/>
          <p:nvPr/>
        </p:nvSpPr>
        <p:spPr>
          <a:xfrm>
            <a:off x="13304660" y="5577024"/>
            <a:ext cx="317722" cy="317722"/>
          </a:xfrm>
          <a:custGeom>
            <a:avLst/>
            <a:gdLst/>
            <a:ahLst/>
            <a:cxnLst/>
            <a:rect l="l" t="t" r="r" b="b"/>
            <a:pathLst>
              <a:path w="317722" h="317722">
                <a:moveTo>
                  <a:pt x="0" y="0"/>
                </a:moveTo>
                <a:lnTo>
                  <a:pt x="317722" y="0"/>
                </a:lnTo>
                <a:lnTo>
                  <a:pt x="317722" y="317721"/>
                </a:lnTo>
                <a:lnTo>
                  <a:pt x="0" y="3177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29" name="Freeform 29"/>
          <p:cNvSpPr/>
          <p:nvPr/>
        </p:nvSpPr>
        <p:spPr>
          <a:xfrm>
            <a:off x="6533837" y="2654530"/>
            <a:ext cx="674589" cy="674589"/>
          </a:xfrm>
          <a:custGeom>
            <a:avLst/>
            <a:gdLst/>
            <a:ahLst/>
            <a:cxnLst/>
            <a:rect l="l" t="t" r="r" b="b"/>
            <a:pathLst>
              <a:path w="674589" h="674589">
                <a:moveTo>
                  <a:pt x="0" y="0"/>
                </a:moveTo>
                <a:lnTo>
                  <a:pt x="674589" y="0"/>
                </a:lnTo>
                <a:lnTo>
                  <a:pt x="674589" y="674588"/>
                </a:lnTo>
                <a:lnTo>
                  <a:pt x="0" y="67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grpSp>
        <p:nvGrpSpPr>
          <p:cNvPr id="30" name="Group 30"/>
          <p:cNvGrpSpPr/>
          <p:nvPr/>
        </p:nvGrpSpPr>
        <p:grpSpPr>
          <a:xfrm>
            <a:off x="7388714" y="7410843"/>
            <a:ext cx="166364" cy="166364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B6DE"/>
            </a:solidFill>
          </p:spPr>
          <p:txBody>
            <a:bodyPr/>
            <a:lstStyle/>
            <a:p>
              <a:endParaRPr lang="ru-MD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0732922" y="7410843"/>
            <a:ext cx="166364" cy="166364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B6DE"/>
            </a:solidFill>
          </p:spPr>
          <p:txBody>
            <a:bodyPr/>
            <a:lstStyle/>
            <a:p>
              <a:endParaRPr lang="ru-MD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02429" y="1723107"/>
            <a:ext cx="4417840" cy="2863208"/>
          </a:xfrm>
          <a:custGeom>
            <a:avLst/>
            <a:gdLst/>
            <a:ahLst/>
            <a:cxnLst/>
            <a:rect l="l" t="t" r="r" b="b"/>
            <a:pathLst>
              <a:path w="4417840" h="2863208">
                <a:moveTo>
                  <a:pt x="0" y="0"/>
                </a:moveTo>
                <a:lnTo>
                  <a:pt x="4417840" y="0"/>
                </a:lnTo>
                <a:lnTo>
                  <a:pt x="4417840" y="2863208"/>
                </a:lnTo>
                <a:lnTo>
                  <a:pt x="0" y="28632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3" name="Freeform 3"/>
          <p:cNvSpPr/>
          <p:nvPr/>
        </p:nvSpPr>
        <p:spPr>
          <a:xfrm>
            <a:off x="5656852" y="2415288"/>
            <a:ext cx="710326" cy="710326"/>
          </a:xfrm>
          <a:custGeom>
            <a:avLst/>
            <a:gdLst/>
            <a:ahLst/>
            <a:cxnLst/>
            <a:rect l="l" t="t" r="r" b="b"/>
            <a:pathLst>
              <a:path w="710326" h="710326">
                <a:moveTo>
                  <a:pt x="0" y="0"/>
                </a:moveTo>
                <a:lnTo>
                  <a:pt x="710326" y="0"/>
                </a:lnTo>
                <a:lnTo>
                  <a:pt x="710326" y="710326"/>
                </a:lnTo>
                <a:lnTo>
                  <a:pt x="0" y="7103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4" name="Freeform 4"/>
          <p:cNvSpPr/>
          <p:nvPr/>
        </p:nvSpPr>
        <p:spPr>
          <a:xfrm>
            <a:off x="7730546" y="2533907"/>
            <a:ext cx="821136" cy="821136"/>
          </a:xfrm>
          <a:custGeom>
            <a:avLst/>
            <a:gdLst/>
            <a:ahLst/>
            <a:cxnLst/>
            <a:rect l="l" t="t" r="r" b="b"/>
            <a:pathLst>
              <a:path w="821136" h="821136">
                <a:moveTo>
                  <a:pt x="0" y="0"/>
                </a:moveTo>
                <a:lnTo>
                  <a:pt x="821136" y="0"/>
                </a:lnTo>
                <a:lnTo>
                  <a:pt x="821136" y="821136"/>
                </a:lnTo>
                <a:lnTo>
                  <a:pt x="0" y="821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5" name="Freeform 5"/>
          <p:cNvSpPr/>
          <p:nvPr/>
        </p:nvSpPr>
        <p:spPr>
          <a:xfrm>
            <a:off x="7730546" y="2259856"/>
            <a:ext cx="767565" cy="310864"/>
          </a:xfrm>
          <a:custGeom>
            <a:avLst/>
            <a:gdLst/>
            <a:ahLst/>
            <a:cxnLst/>
            <a:rect l="l" t="t" r="r" b="b"/>
            <a:pathLst>
              <a:path w="767565" h="310864">
                <a:moveTo>
                  <a:pt x="0" y="0"/>
                </a:moveTo>
                <a:lnTo>
                  <a:pt x="767565" y="0"/>
                </a:lnTo>
                <a:lnTo>
                  <a:pt x="767565" y="310864"/>
                </a:lnTo>
                <a:lnTo>
                  <a:pt x="0" y="3108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6" name="TextBox 6"/>
          <p:cNvSpPr txBox="1"/>
          <p:nvPr/>
        </p:nvSpPr>
        <p:spPr>
          <a:xfrm>
            <a:off x="1253659" y="5142154"/>
            <a:ext cx="6398693" cy="884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7"/>
              </a:lnSpc>
            </a:pPr>
            <a:r>
              <a:rPr lang="en-US" sz="6346" spc="-190">
                <a:solidFill>
                  <a:srgbClr val="000000"/>
                </a:solidFill>
                <a:latin typeface="Montserrat Classic Bold"/>
              </a:rPr>
              <a:t>Актуальность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53659" y="5844386"/>
            <a:ext cx="14751760" cy="2872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5"/>
              </a:lnSpc>
            </a:pPr>
            <a:endParaRPr/>
          </a:p>
          <a:p>
            <a:pPr>
              <a:lnSpc>
                <a:spcPts val="3855"/>
              </a:lnSpc>
              <a:spcBef>
                <a:spcPct val="0"/>
              </a:spcBef>
            </a:pPr>
            <a:r>
              <a:rPr lang="en-US" sz="2754">
                <a:solidFill>
                  <a:srgbClr val="000000"/>
                </a:solidFill>
                <a:latin typeface="Kollektif"/>
              </a:rPr>
              <a:t>Прогнозирование развития диабета актуально в свете растущей заболеваемости и необходимости предупреждения осложнений. Это позволяет персонализировать подход к пациентам, сокращая затраты и повышая эффективность медицинского управления, особенно с использованием современных методов анализа данных и машинного обучения.</a:t>
            </a:r>
          </a:p>
        </p:txBody>
      </p:sp>
      <p:sp>
        <p:nvSpPr>
          <p:cNvPr id="8" name="Freeform 8"/>
          <p:cNvSpPr/>
          <p:nvPr/>
        </p:nvSpPr>
        <p:spPr>
          <a:xfrm rot="-315366">
            <a:off x="12764859" y="563441"/>
            <a:ext cx="3633973" cy="5182541"/>
          </a:xfrm>
          <a:custGeom>
            <a:avLst/>
            <a:gdLst/>
            <a:ahLst/>
            <a:cxnLst/>
            <a:rect l="l" t="t" r="r" b="b"/>
            <a:pathLst>
              <a:path w="3633973" h="5182541">
                <a:moveTo>
                  <a:pt x="0" y="0"/>
                </a:moveTo>
                <a:lnTo>
                  <a:pt x="3633973" y="0"/>
                </a:lnTo>
                <a:lnTo>
                  <a:pt x="3633973" y="5182541"/>
                </a:lnTo>
                <a:lnTo>
                  <a:pt x="0" y="51825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141724"/>
            <a:ext cx="1714271" cy="2428996"/>
            <a:chOff x="0" y="0"/>
            <a:chExt cx="451495" cy="6397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1495" cy="639735"/>
            </a:xfrm>
            <a:custGeom>
              <a:avLst/>
              <a:gdLst/>
              <a:ahLst/>
              <a:cxnLst/>
              <a:rect l="l" t="t" r="r" b="b"/>
              <a:pathLst>
                <a:path w="451495" h="639735">
                  <a:moveTo>
                    <a:pt x="225748" y="0"/>
                  </a:moveTo>
                  <a:lnTo>
                    <a:pt x="225748" y="0"/>
                  </a:lnTo>
                  <a:cubicBezTo>
                    <a:pt x="350425" y="0"/>
                    <a:pt x="451495" y="101071"/>
                    <a:pt x="451495" y="225748"/>
                  </a:cubicBezTo>
                  <a:lnTo>
                    <a:pt x="451495" y="413988"/>
                  </a:lnTo>
                  <a:cubicBezTo>
                    <a:pt x="451495" y="538665"/>
                    <a:pt x="350425" y="639735"/>
                    <a:pt x="225748" y="639735"/>
                  </a:cubicBezTo>
                  <a:lnTo>
                    <a:pt x="225748" y="639735"/>
                  </a:lnTo>
                  <a:cubicBezTo>
                    <a:pt x="101071" y="639735"/>
                    <a:pt x="0" y="538665"/>
                    <a:pt x="0" y="413988"/>
                  </a:cubicBezTo>
                  <a:lnTo>
                    <a:pt x="0" y="225748"/>
                  </a:lnTo>
                  <a:cubicBezTo>
                    <a:pt x="0" y="101071"/>
                    <a:pt x="101071" y="0"/>
                    <a:pt x="225748" y="0"/>
                  </a:cubicBezTo>
                  <a:close/>
                </a:path>
              </a:pathLst>
            </a:custGeom>
            <a:solidFill>
              <a:srgbClr val="70B6DE"/>
            </a:solidFill>
          </p:spPr>
          <p:txBody>
            <a:bodyPr/>
            <a:lstStyle/>
            <a:p>
              <a:endParaRPr lang="ru-M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51495" cy="658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798799" y="2813390"/>
            <a:ext cx="233597" cy="23359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0B3"/>
            </a:solidFill>
          </p:spPr>
          <p:txBody>
            <a:bodyPr/>
            <a:lstStyle/>
            <a:p>
              <a:endParaRPr lang="ru-M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96599" y="8910346"/>
            <a:ext cx="245611" cy="24561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0B3"/>
            </a:solidFill>
          </p:spPr>
          <p:txBody>
            <a:bodyPr/>
            <a:lstStyle/>
            <a:p>
              <a:endParaRPr lang="ru-M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96599" y="8440576"/>
            <a:ext cx="245611" cy="24561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0B3"/>
            </a:solidFill>
          </p:spPr>
          <p:txBody>
            <a:bodyPr/>
            <a:lstStyle/>
            <a:p>
              <a:endParaRPr lang="ru-M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386321" y="1931177"/>
            <a:ext cx="9515358" cy="1320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03"/>
              </a:lnSpc>
            </a:pPr>
            <a:r>
              <a:rPr lang="en-US" sz="9437" spc="-283">
                <a:solidFill>
                  <a:srgbClr val="000000"/>
                </a:solidFill>
                <a:latin typeface="Montserrat Classic Bold"/>
              </a:rPr>
              <a:t>Данные</a:t>
            </a:r>
          </a:p>
        </p:txBody>
      </p:sp>
      <p:sp>
        <p:nvSpPr>
          <p:cNvPr id="15" name="Freeform 15"/>
          <p:cNvSpPr/>
          <p:nvPr/>
        </p:nvSpPr>
        <p:spPr>
          <a:xfrm>
            <a:off x="-1368772" y="839343"/>
            <a:ext cx="4463001" cy="3246834"/>
          </a:xfrm>
          <a:custGeom>
            <a:avLst/>
            <a:gdLst/>
            <a:ahLst/>
            <a:cxnLst/>
            <a:rect l="l" t="t" r="r" b="b"/>
            <a:pathLst>
              <a:path w="4463001" h="3246834">
                <a:moveTo>
                  <a:pt x="0" y="0"/>
                </a:moveTo>
                <a:lnTo>
                  <a:pt x="4463002" y="0"/>
                </a:lnTo>
                <a:lnTo>
                  <a:pt x="4463002" y="3246834"/>
                </a:lnTo>
                <a:lnTo>
                  <a:pt x="0" y="32468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6" name="TextBox 16"/>
          <p:cNvSpPr txBox="1"/>
          <p:nvPr/>
        </p:nvSpPr>
        <p:spPr>
          <a:xfrm>
            <a:off x="2703749" y="4049478"/>
            <a:ext cx="11952754" cy="4513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10"/>
              </a:lnSpc>
            </a:pPr>
            <a:r>
              <a:rPr lang="en-US" sz="2364">
                <a:solidFill>
                  <a:srgbClr val="000000"/>
                </a:solidFill>
                <a:latin typeface="Kollektif"/>
              </a:rPr>
              <a:t>Данные включают такие характеристики, как возраст, пол, индекс массы тела (ИМТ), гипертония, сердечно-сосудистые заболевания, история курения, уровень HbA1c и уровень глюкозы в крови. </a:t>
            </a:r>
          </a:p>
          <a:p>
            <a:pPr>
              <a:lnSpc>
                <a:spcPts val="3310"/>
              </a:lnSpc>
            </a:pPr>
            <a:endParaRPr lang="en-US" sz="2364">
              <a:solidFill>
                <a:srgbClr val="000000"/>
              </a:solidFill>
              <a:latin typeface="Kollektif"/>
            </a:endParaRPr>
          </a:p>
          <a:p>
            <a:pPr>
              <a:lnSpc>
                <a:spcPts val="3310"/>
              </a:lnSpc>
            </a:pPr>
            <a:r>
              <a:rPr lang="en-US" sz="2364">
                <a:solidFill>
                  <a:srgbClr val="000000"/>
                </a:solidFill>
                <a:latin typeface="Kollektif"/>
              </a:rPr>
              <a:t>Этот набор данных может быть использован для построения моделей машинного обучения, позволяющих прогнозировать развитие диабета у пациентов на основе их истории болезни и демографической информации. Это может быть полезно медицинским работникам для выявления пациентов, которые могут быть подвержены риску развития диабета, и для разработки индивидуальных планов лечения. </a:t>
            </a:r>
          </a:p>
          <a:p>
            <a:pPr>
              <a:lnSpc>
                <a:spcPts val="3310"/>
              </a:lnSpc>
              <a:spcBef>
                <a:spcPct val="0"/>
              </a:spcBef>
            </a:pPr>
            <a:endParaRPr lang="en-US" sz="2364">
              <a:solidFill>
                <a:srgbClr val="000000"/>
              </a:solidFill>
              <a:latin typeface="Kollektif"/>
            </a:endParaRPr>
          </a:p>
        </p:txBody>
      </p:sp>
      <p:sp>
        <p:nvSpPr>
          <p:cNvPr id="17" name="Freeform 17"/>
          <p:cNvSpPr/>
          <p:nvPr/>
        </p:nvSpPr>
        <p:spPr>
          <a:xfrm rot="-209364">
            <a:off x="15721143" y="5535168"/>
            <a:ext cx="3265311" cy="4656779"/>
          </a:xfrm>
          <a:custGeom>
            <a:avLst/>
            <a:gdLst/>
            <a:ahLst/>
            <a:cxnLst/>
            <a:rect l="l" t="t" r="r" b="b"/>
            <a:pathLst>
              <a:path w="3265311" h="4656779">
                <a:moveTo>
                  <a:pt x="0" y="0"/>
                </a:moveTo>
                <a:lnTo>
                  <a:pt x="3265311" y="0"/>
                </a:lnTo>
                <a:lnTo>
                  <a:pt x="3265311" y="4656779"/>
                </a:lnTo>
                <a:lnTo>
                  <a:pt x="0" y="4656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grpSp>
        <p:nvGrpSpPr>
          <p:cNvPr id="18" name="Group 18"/>
          <p:cNvGrpSpPr/>
          <p:nvPr/>
        </p:nvGrpSpPr>
        <p:grpSpPr>
          <a:xfrm>
            <a:off x="5133872" y="9875571"/>
            <a:ext cx="8020256" cy="1020255"/>
            <a:chOff x="0" y="0"/>
            <a:chExt cx="2112331" cy="26870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12331" cy="268709"/>
            </a:xfrm>
            <a:custGeom>
              <a:avLst/>
              <a:gdLst/>
              <a:ahLst/>
              <a:cxnLst/>
              <a:rect l="l" t="t" r="r" b="b"/>
              <a:pathLst>
                <a:path w="2112331" h="268709">
                  <a:moveTo>
                    <a:pt x="49230" y="0"/>
                  </a:moveTo>
                  <a:lnTo>
                    <a:pt x="2063101" y="0"/>
                  </a:lnTo>
                  <a:cubicBezTo>
                    <a:pt x="2076157" y="0"/>
                    <a:pt x="2088679" y="5187"/>
                    <a:pt x="2097912" y="14419"/>
                  </a:cubicBezTo>
                  <a:cubicBezTo>
                    <a:pt x="2107144" y="23652"/>
                    <a:pt x="2112331" y="36173"/>
                    <a:pt x="2112331" y="49230"/>
                  </a:cubicBezTo>
                  <a:lnTo>
                    <a:pt x="2112331" y="219479"/>
                  </a:lnTo>
                  <a:cubicBezTo>
                    <a:pt x="2112331" y="232536"/>
                    <a:pt x="2107144" y="245058"/>
                    <a:pt x="2097912" y="254290"/>
                  </a:cubicBezTo>
                  <a:cubicBezTo>
                    <a:pt x="2088679" y="263522"/>
                    <a:pt x="2076157" y="268709"/>
                    <a:pt x="2063101" y="268709"/>
                  </a:cubicBezTo>
                  <a:lnTo>
                    <a:pt x="49230" y="268709"/>
                  </a:lnTo>
                  <a:cubicBezTo>
                    <a:pt x="22041" y="268709"/>
                    <a:pt x="0" y="246668"/>
                    <a:pt x="0" y="219479"/>
                  </a:cubicBezTo>
                  <a:lnTo>
                    <a:pt x="0" y="49230"/>
                  </a:lnTo>
                  <a:cubicBezTo>
                    <a:pt x="0" y="22041"/>
                    <a:pt x="22041" y="0"/>
                    <a:pt x="49230" y="0"/>
                  </a:cubicBezTo>
                  <a:close/>
                </a:path>
              </a:pathLst>
            </a:custGeom>
            <a:solidFill>
              <a:srgbClr val="70B6DE"/>
            </a:solidFill>
          </p:spPr>
          <p:txBody>
            <a:bodyPr/>
            <a:lstStyle/>
            <a:p>
              <a:endParaRPr lang="ru-MD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2112331" cy="287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5046983" y="7578845"/>
            <a:ext cx="473140" cy="569425"/>
          </a:xfrm>
          <a:custGeom>
            <a:avLst/>
            <a:gdLst/>
            <a:ahLst/>
            <a:cxnLst/>
            <a:rect l="l" t="t" r="r" b="b"/>
            <a:pathLst>
              <a:path w="473140" h="569425">
                <a:moveTo>
                  <a:pt x="0" y="0"/>
                </a:moveTo>
                <a:lnTo>
                  <a:pt x="473141" y="0"/>
                </a:lnTo>
                <a:lnTo>
                  <a:pt x="473141" y="569425"/>
                </a:lnTo>
                <a:lnTo>
                  <a:pt x="0" y="5694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22" name="Freeform 22"/>
          <p:cNvSpPr/>
          <p:nvPr/>
        </p:nvSpPr>
        <p:spPr>
          <a:xfrm rot="551749">
            <a:off x="14215098" y="8376696"/>
            <a:ext cx="1207879" cy="1312912"/>
          </a:xfrm>
          <a:custGeom>
            <a:avLst/>
            <a:gdLst/>
            <a:ahLst/>
            <a:cxnLst/>
            <a:rect l="l" t="t" r="r" b="b"/>
            <a:pathLst>
              <a:path w="1207879" h="1312912">
                <a:moveTo>
                  <a:pt x="0" y="0"/>
                </a:moveTo>
                <a:lnTo>
                  <a:pt x="1207880" y="0"/>
                </a:lnTo>
                <a:lnTo>
                  <a:pt x="1207880" y="1312912"/>
                </a:lnTo>
                <a:lnTo>
                  <a:pt x="0" y="13129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78391" y="1028700"/>
            <a:ext cx="11322371" cy="8495946"/>
          </a:xfrm>
          <a:custGeom>
            <a:avLst/>
            <a:gdLst/>
            <a:ahLst/>
            <a:cxnLst/>
            <a:rect l="l" t="t" r="r" b="b"/>
            <a:pathLst>
              <a:path w="11322371" h="8495946">
                <a:moveTo>
                  <a:pt x="0" y="0"/>
                </a:moveTo>
                <a:lnTo>
                  <a:pt x="11322372" y="0"/>
                </a:lnTo>
                <a:lnTo>
                  <a:pt x="11322372" y="8495946"/>
                </a:lnTo>
                <a:lnTo>
                  <a:pt x="0" y="84959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284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3" name="Freeform 3"/>
          <p:cNvSpPr/>
          <p:nvPr/>
        </p:nvSpPr>
        <p:spPr>
          <a:xfrm>
            <a:off x="6432675" y="1885087"/>
            <a:ext cx="1553117" cy="1494875"/>
          </a:xfrm>
          <a:custGeom>
            <a:avLst/>
            <a:gdLst/>
            <a:ahLst/>
            <a:cxnLst/>
            <a:rect l="l" t="t" r="r" b="b"/>
            <a:pathLst>
              <a:path w="1553117" h="1494875">
                <a:moveTo>
                  <a:pt x="0" y="0"/>
                </a:moveTo>
                <a:lnTo>
                  <a:pt x="1553117" y="0"/>
                </a:lnTo>
                <a:lnTo>
                  <a:pt x="1553117" y="1494875"/>
                </a:lnTo>
                <a:lnTo>
                  <a:pt x="0" y="14948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4" name="Freeform 4"/>
          <p:cNvSpPr/>
          <p:nvPr/>
        </p:nvSpPr>
        <p:spPr>
          <a:xfrm>
            <a:off x="7098402" y="2207784"/>
            <a:ext cx="530867" cy="530867"/>
          </a:xfrm>
          <a:custGeom>
            <a:avLst/>
            <a:gdLst/>
            <a:ahLst/>
            <a:cxnLst/>
            <a:rect l="l" t="t" r="r" b="b"/>
            <a:pathLst>
              <a:path w="530867" h="530867">
                <a:moveTo>
                  <a:pt x="0" y="0"/>
                </a:moveTo>
                <a:lnTo>
                  <a:pt x="530867" y="0"/>
                </a:lnTo>
                <a:lnTo>
                  <a:pt x="530867" y="530867"/>
                </a:lnTo>
                <a:lnTo>
                  <a:pt x="0" y="5308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grpSp>
        <p:nvGrpSpPr>
          <p:cNvPr id="5" name="Group 5"/>
          <p:cNvGrpSpPr/>
          <p:nvPr/>
        </p:nvGrpSpPr>
        <p:grpSpPr>
          <a:xfrm>
            <a:off x="8652528" y="283831"/>
            <a:ext cx="16135556" cy="9240815"/>
            <a:chOff x="0" y="0"/>
            <a:chExt cx="4249694" cy="24337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49694" cy="2433795"/>
            </a:xfrm>
            <a:custGeom>
              <a:avLst/>
              <a:gdLst/>
              <a:ahLst/>
              <a:cxnLst/>
              <a:rect l="l" t="t" r="r" b="b"/>
              <a:pathLst>
                <a:path w="4249694" h="2433795">
                  <a:moveTo>
                    <a:pt x="24470" y="0"/>
                  </a:moveTo>
                  <a:lnTo>
                    <a:pt x="4225223" y="0"/>
                  </a:lnTo>
                  <a:cubicBezTo>
                    <a:pt x="4238738" y="0"/>
                    <a:pt x="4249694" y="10956"/>
                    <a:pt x="4249694" y="24470"/>
                  </a:cubicBezTo>
                  <a:lnTo>
                    <a:pt x="4249694" y="2409325"/>
                  </a:lnTo>
                  <a:cubicBezTo>
                    <a:pt x="4249694" y="2422840"/>
                    <a:pt x="4238738" y="2433795"/>
                    <a:pt x="4225223" y="2433795"/>
                  </a:cubicBezTo>
                  <a:lnTo>
                    <a:pt x="24470" y="2433795"/>
                  </a:lnTo>
                  <a:cubicBezTo>
                    <a:pt x="10956" y="2433795"/>
                    <a:pt x="0" y="2422840"/>
                    <a:pt x="0" y="2409325"/>
                  </a:cubicBezTo>
                  <a:lnTo>
                    <a:pt x="0" y="24470"/>
                  </a:lnTo>
                  <a:cubicBezTo>
                    <a:pt x="0" y="10956"/>
                    <a:pt x="10956" y="0"/>
                    <a:pt x="24470" y="0"/>
                  </a:cubicBezTo>
                  <a:close/>
                </a:path>
              </a:pathLst>
            </a:custGeom>
            <a:solidFill>
              <a:srgbClr val="FFF0B3"/>
            </a:solidFill>
          </p:spPr>
          <p:txBody>
            <a:bodyPr/>
            <a:lstStyle/>
            <a:p>
              <a:endParaRPr lang="ru-M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4249694" cy="24528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456062" y="1011073"/>
            <a:ext cx="8471763" cy="874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78"/>
              </a:lnSpc>
            </a:pPr>
            <a:r>
              <a:rPr lang="en-US" sz="6300" spc="-189">
                <a:solidFill>
                  <a:srgbClr val="000000"/>
                </a:solidFill>
                <a:latin typeface="Montserrat Classic Bold"/>
              </a:rPr>
              <a:t>Статус переменных</a:t>
            </a:r>
          </a:p>
        </p:txBody>
      </p:sp>
      <p:grpSp>
        <p:nvGrpSpPr>
          <p:cNvPr id="9" name="Group 9"/>
          <p:cNvGrpSpPr/>
          <p:nvPr/>
        </p:nvGrpSpPr>
        <p:grpSpPr>
          <a:xfrm rot="-10800000">
            <a:off x="-685571" y="684901"/>
            <a:ext cx="1714271" cy="2428996"/>
            <a:chOff x="0" y="0"/>
            <a:chExt cx="451495" cy="63973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51495" cy="639735"/>
            </a:xfrm>
            <a:custGeom>
              <a:avLst/>
              <a:gdLst/>
              <a:ahLst/>
              <a:cxnLst/>
              <a:rect l="l" t="t" r="r" b="b"/>
              <a:pathLst>
                <a:path w="451495" h="639735">
                  <a:moveTo>
                    <a:pt x="225748" y="0"/>
                  </a:moveTo>
                  <a:lnTo>
                    <a:pt x="225748" y="0"/>
                  </a:lnTo>
                  <a:cubicBezTo>
                    <a:pt x="350425" y="0"/>
                    <a:pt x="451495" y="101071"/>
                    <a:pt x="451495" y="225748"/>
                  </a:cubicBezTo>
                  <a:lnTo>
                    <a:pt x="451495" y="413988"/>
                  </a:lnTo>
                  <a:cubicBezTo>
                    <a:pt x="451495" y="538665"/>
                    <a:pt x="350425" y="639735"/>
                    <a:pt x="225748" y="639735"/>
                  </a:cubicBezTo>
                  <a:lnTo>
                    <a:pt x="225748" y="639735"/>
                  </a:lnTo>
                  <a:cubicBezTo>
                    <a:pt x="101071" y="639735"/>
                    <a:pt x="0" y="538665"/>
                    <a:pt x="0" y="413988"/>
                  </a:cubicBezTo>
                  <a:lnTo>
                    <a:pt x="0" y="225748"/>
                  </a:lnTo>
                  <a:cubicBezTo>
                    <a:pt x="0" y="101071"/>
                    <a:pt x="101071" y="0"/>
                    <a:pt x="225748" y="0"/>
                  </a:cubicBezTo>
                  <a:close/>
                </a:path>
              </a:pathLst>
            </a:custGeom>
            <a:solidFill>
              <a:srgbClr val="FFF0B3"/>
            </a:solidFill>
          </p:spPr>
          <p:txBody>
            <a:bodyPr/>
            <a:lstStyle/>
            <a:p>
              <a:endParaRPr lang="ru-MD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451495" cy="658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55604" y="3379962"/>
            <a:ext cx="233597" cy="23359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0B3"/>
            </a:solidFill>
          </p:spPr>
          <p:txBody>
            <a:bodyPr/>
            <a:lstStyle/>
            <a:p>
              <a:endParaRPr lang="ru-MD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144000" y="2169684"/>
            <a:ext cx="8954852" cy="7657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44"/>
              </a:lnSpc>
              <a:spcBef>
                <a:spcPct val="0"/>
              </a:spcBef>
            </a:pPr>
            <a:r>
              <a:rPr lang="en-US" sz="3111" u="sng" dirty="0" err="1">
                <a:solidFill>
                  <a:srgbClr val="000000"/>
                </a:solidFill>
                <a:latin typeface="Kollektif"/>
              </a:rPr>
              <a:t>Зависимая</a:t>
            </a:r>
            <a:r>
              <a:rPr lang="en-US" sz="3111" u="sng" dirty="0">
                <a:solidFill>
                  <a:srgbClr val="000000"/>
                </a:solidFill>
                <a:latin typeface="Kollektif"/>
              </a:rPr>
              <a:t> переменная</a:t>
            </a:r>
            <a:r>
              <a:rPr lang="en-US" sz="3111" dirty="0">
                <a:solidFill>
                  <a:srgbClr val="000000"/>
                </a:solidFill>
                <a:latin typeface="Kollektif"/>
              </a:rPr>
              <a:t>:  </a:t>
            </a:r>
          </a:p>
          <a:p>
            <a:pPr>
              <a:lnSpc>
                <a:spcPts val="4044"/>
              </a:lnSpc>
              <a:spcBef>
                <a:spcPct val="0"/>
              </a:spcBef>
            </a:pPr>
            <a:r>
              <a:rPr lang="en-US" sz="3111" dirty="0" err="1">
                <a:solidFill>
                  <a:srgbClr val="000000"/>
                </a:solidFill>
                <a:latin typeface="Kollektif"/>
              </a:rPr>
              <a:t>Статус</a:t>
            </a:r>
            <a:r>
              <a:rPr lang="en-US" sz="3111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3111" dirty="0" err="1">
                <a:solidFill>
                  <a:srgbClr val="000000"/>
                </a:solidFill>
                <a:latin typeface="Kollektif"/>
              </a:rPr>
              <a:t>диабета</a:t>
            </a:r>
            <a:r>
              <a:rPr lang="en-US" sz="3111" dirty="0">
                <a:solidFill>
                  <a:srgbClr val="000000"/>
                </a:solidFill>
                <a:latin typeface="Kollektif"/>
              </a:rPr>
              <a:t>: </a:t>
            </a:r>
            <a:r>
              <a:rPr lang="en-US" sz="3111" dirty="0" err="1">
                <a:solidFill>
                  <a:srgbClr val="000000"/>
                </a:solidFill>
                <a:latin typeface="Kollektif"/>
              </a:rPr>
              <a:t>Это</a:t>
            </a:r>
            <a:r>
              <a:rPr lang="en-US" sz="3111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3111" dirty="0" err="1">
                <a:solidFill>
                  <a:srgbClr val="000000"/>
                </a:solidFill>
                <a:latin typeface="Kollektif"/>
              </a:rPr>
              <a:t>зависимая</a:t>
            </a:r>
            <a:r>
              <a:rPr lang="en-US" sz="3111" dirty="0">
                <a:solidFill>
                  <a:srgbClr val="000000"/>
                </a:solidFill>
                <a:latin typeface="Kollektif"/>
              </a:rPr>
              <a:t> переменная, </a:t>
            </a:r>
            <a:r>
              <a:rPr lang="en-US" sz="3111" dirty="0" err="1">
                <a:solidFill>
                  <a:srgbClr val="000000"/>
                </a:solidFill>
                <a:latin typeface="Kollektif"/>
              </a:rPr>
              <a:t>которая</a:t>
            </a:r>
            <a:r>
              <a:rPr lang="en-US" sz="3111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3111" dirty="0" err="1">
                <a:solidFill>
                  <a:srgbClr val="000000"/>
                </a:solidFill>
                <a:latin typeface="Kollektif"/>
              </a:rPr>
              <a:t>отражает</a:t>
            </a:r>
            <a:r>
              <a:rPr lang="en-US" sz="3111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3111" dirty="0" err="1">
                <a:solidFill>
                  <a:srgbClr val="000000"/>
                </a:solidFill>
                <a:latin typeface="Kollektif"/>
              </a:rPr>
              <a:t>наличие</a:t>
            </a:r>
            <a:r>
              <a:rPr lang="en-US" sz="3111" dirty="0">
                <a:solidFill>
                  <a:srgbClr val="000000"/>
                </a:solidFill>
                <a:latin typeface="Kollektif"/>
              </a:rPr>
              <a:t> или </a:t>
            </a:r>
            <a:r>
              <a:rPr lang="en-US" sz="3111" dirty="0" err="1">
                <a:solidFill>
                  <a:srgbClr val="000000"/>
                </a:solidFill>
                <a:latin typeface="Kollektif"/>
              </a:rPr>
              <a:t>отсутствие</a:t>
            </a:r>
            <a:r>
              <a:rPr lang="en-US" sz="3111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3111" dirty="0" err="1">
                <a:solidFill>
                  <a:srgbClr val="000000"/>
                </a:solidFill>
                <a:latin typeface="Kollektif"/>
              </a:rPr>
              <a:t>диабета</a:t>
            </a:r>
            <a:r>
              <a:rPr lang="en-US" sz="3111" dirty="0">
                <a:solidFill>
                  <a:srgbClr val="000000"/>
                </a:solidFill>
                <a:latin typeface="Kollektif"/>
              </a:rPr>
              <a:t> у </a:t>
            </a:r>
            <a:r>
              <a:rPr lang="en-US" sz="3111" dirty="0" err="1">
                <a:solidFill>
                  <a:srgbClr val="000000"/>
                </a:solidFill>
                <a:latin typeface="Kollektif"/>
              </a:rPr>
              <a:t>пациента</a:t>
            </a:r>
            <a:r>
              <a:rPr lang="en-US" sz="3111" dirty="0">
                <a:solidFill>
                  <a:srgbClr val="000000"/>
                </a:solidFill>
                <a:latin typeface="Kollektif"/>
              </a:rPr>
              <a:t>.</a:t>
            </a:r>
          </a:p>
          <a:p>
            <a:pPr>
              <a:lnSpc>
                <a:spcPts val="4044"/>
              </a:lnSpc>
              <a:spcBef>
                <a:spcPct val="0"/>
              </a:spcBef>
            </a:pPr>
            <a:endParaRPr lang="en-US" sz="3111" dirty="0">
              <a:solidFill>
                <a:srgbClr val="000000"/>
              </a:solidFill>
              <a:latin typeface="Kollektif"/>
            </a:endParaRPr>
          </a:p>
          <a:p>
            <a:pPr>
              <a:lnSpc>
                <a:spcPts val="4044"/>
              </a:lnSpc>
              <a:spcBef>
                <a:spcPct val="0"/>
              </a:spcBef>
            </a:pPr>
            <a:r>
              <a:rPr lang="en-US" sz="3111" u="sng" dirty="0" err="1">
                <a:solidFill>
                  <a:srgbClr val="000000"/>
                </a:solidFill>
                <a:latin typeface="Kollektif"/>
              </a:rPr>
              <a:t>Независимые</a:t>
            </a:r>
            <a:r>
              <a:rPr lang="en-US" sz="3111" u="sng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3111" u="sng" dirty="0" err="1">
                <a:solidFill>
                  <a:srgbClr val="000000"/>
                </a:solidFill>
                <a:latin typeface="Kollektif"/>
              </a:rPr>
              <a:t>переменные</a:t>
            </a:r>
            <a:r>
              <a:rPr lang="en-US" sz="3111" u="sng" dirty="0">
                <a:solidFill>
                  <a:srgbClr val="000000"/>
                </a:solidFill>
                <a:latin typeface="Kollektif"/>
              </a:rPr>
              <a:t> (</a:t>
            </a:r>
            <a:r>
              <a:rPr lang="en-US" sz="3111" u="sng" dirty="0" err="1">
                <a:solidFill>
                  <a:srgbClr val="000000"/>
                </a:solidFill>
                <a:latin typeface="Kollektif"/>
              </a:rPr>
              <a:t>признаки</a:t>
            </a:r>
            <a:r>
              <a:rPr lang="en-US" sz="3111" u="sng" dirty="0">
                <a:solidFill>
                  <a:srgbClr val="000000"/>
                </a:solidFill>
                <a:latin typeface="Kollektif"/>
              </a:rPr>
              <a:t>)</a:t>
            </a:r>
            <a:r>
              <a:rPr lang="en-US" sz="3111" dirty="0">
                <a:solidFill>
                  <a:srgbClr val="000000"/>
                </a:solidFill>
                <a:latin typeface="Kollektif"/>
              </a:rPr>
              <a:t>:  </a:t>
            </a:r>
          </a:p>
          <a:p>
            <a:pPr marL="671765" lvl="1" indent="-335883">
              <a:lnSpc>
                <a:spcPts val="4044"/>
              </a:lnSpc>
              <a:buFont typeface="Arial"/>
              <a:buChar char="•"/>
            </a:pPr>
            <a:r>
              <a:rPr lang="en-US" sz="3111" dirty="0" err="1">
                <a:solidFill>
                  <a:srgbClr val="000000"/>
                </a:solidFill>
                <a:latin typeface="Kollektif"/>
              </a:rPr>
              <a:t>Возраст</a:t>
            </a:r>
            <a:endParaRPr lang="en-US" sz="3111" dirty="0">
              <a:solidFill>
                <a:srgbClr val="000000"/>
              </a:solidFill>
              <a:latin typeface="Kollektif"/>
            </a:endParaRPr>
          </a:p>
          <a:p>
            <a:pPr marL="671765" lvl="1" indent="-335883">
              <a:lnSpc>
                <a:spcPts val="4044"/>
              </a:lnSpc>
              <a:buFont typeface="Arial"/>
              <a:buChar char="•"/>
            </a:pPr>
            <a:r>
              <a:rPr lang="en-US" sz="3111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3111" dirty="0" err="1">
                <a:solidFill>
                  <a:srgbClr val="000000"/>
                </a:solidFill>
                <a:latin typeface="Kollektif"/>
              </a:rPr>
              <a:t>Пол</a:t>
            </a:r>
            <a:endParaRPr lang="en-US" sz="3111" dirty="0">
              <a:solidFill>
                <a:srgbClr val="000000"/>
              </a:solidFill>
              <a:latin typeface="Kollektif"/>
            </a:endParaRPr>
          </a:p>
          <a:p>
            <a:pPr marL="671765" lvl="1" indent="-335883">
              <a:lnSpc>
                <a:spcPts val="4044"/>
              </a:lnSpc>
              <a:buFont typeface="Arial"/>
              <a:buChar char="•"/>
            </a:pPr>
            <a:r>
              <a:rPr lang="en-US" sz="3111" dirty="0" err="1">
                <a:solidFill>
                  <a:srgbClr val="000000"/>
                </a:solidFill>
                <a:latin typeface="Kollektif"/>
              </a:rPr>
              <a:t>Индекс</a:t>
            </a:r>
            <a:r>
              <a:rPr lang="en-US" sz="3111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3111" dirty="0" err="1">
                <a:solidFill>
                  <a:srgbClr val="000000"/>
                </a:solidFill>
                <a:latin typeface="Kollektif"/>
              </a:rPr>
              <a:t>массы</a:t>
            </a:r>
            <a:r>
              <a:rPr lang="en-US" sz="3111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3111" dirty="0" err="1">
                <a:solidFill>
                  <a:srgbClr val="000000"/>
                </a:solidFill>
                <a:latin typeface="Kollektif"/>
              </a:rPr>
              <a:t>тела</a:t>
            </a:r>
            <a:endParaRPr lang="en-US" sz="3111" dirty="0">
              <a:solidFill>
                <a:srgbClr val="000000"/>
              </a:solidFill>
              <a:latin typeface="Kollektif"/>
            </a:endParaRPr>
          </a:p>
          <a:p>
            <a:pPr marL="671765" lvl="1" indent="-335883">
              <a:lnSpc>
                <a:spcPts val="4044"/>
              </a:lnSpc>
              <a:buFont typeface="Arial"/>
              <a:buChar char="•"/>
            </a:pPr>
            <a:r>
              <a:rPr lang="en-US" sz="3111" dirty="0" err="1">
                <a:solidFill>
                  <a:srgbClr val="000000"/>
                </a:solidFill>
                <a:latin typeface="Kollektif"/>
              </a:rPr>
              <a:t>Гипертония</a:t>
            </a:r>
            <a:endParaRPr lang="en-US" sz="3111" dirty="0">
              <a:solidFill>
                <a:srgbClr val="000000"/>
              </a:solidFill>
              <a:latin typeface="Kollektif"/>
            </a:endParaRPr>
          </a:p>
          <a:p>
            <a:pPr marL="671765" lvl="1" indent="-335883">
              <a:lnSpc>
                <a:spcPts val="4044"/>
              </a:lnSpc>
              <a:buFont typeface="Arial"/>
              <a:buChar char="•"/>
            </a:pPr>
            <a:r>
              <a:rPr lang="en-US" sz="3111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3111" dirty="0" err="1">
                <a:solidFill>
                  <a:srgbClr val="000000"/>
                </a:solidFill>
                <a:latin typeface="Kollektif"/>
              </a:rPr>
              <a:t>Сердечно-сосудистые</a:t>
            </a:r>
            <a:r>
              <a:rPr lang="en-US" sz="3111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3111" dirty="0" err="1">
                <a:solidFill>
                  <a:srgbClr val="000000"/>
                </a:solidFill>
                <a:latin typeface="Kollektif"/>
              </a:rPr>
              <a:t>заболевания</a:t>
            </a:r>
            <a:endParaRPr lang="en-US" sz="3111" dirty="0">
              <a:solidFill>
                <a:srgbClr val="000000"/>
              </a:solidFill>
              <a:latin typeface="Kollektif"/>
            </a:endParaRPr>
          </a:p>
          <a:p>
            <a:pPr marL="671765" lvl="1" indent="-335883">
              <a:lnSpc>
                <a:spcPts val="4044"/>
              </a:lnSpc>
              <a:buFont typeface="Arial"/>
              <a:buChar char="•"/>
            </a:pPr>
            <a:r>
              <a:rPr lang="en-US" sz="3111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3111" dirty="0" err="1">
                <a:solidFill>
                  <a:srgbClr val="000000"/>
                </a:solidFill>
                <a:latin typeface="Kollektif"/>
              </a:rPr>
              <a:t>История</a:t>
            </a:r>
            <a:r>
              <a:rPr lang="en-US" sz="3111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3111" dirty="0" err="1">
                <a:solidFill>
                  <a:srgbClr val="000000"/>
                </a:solidFill>
                <a:latin typeface="Kollektif"/>
              </a:rPr>
              <a:t>курения</a:t>
            </a:r>
            <a:endParaRPr lang="en-US" sz="3111" dirty="0">
              <a:solidFill>
                <a:srgbClr val="000000"/>
              </a:solidFill>
              <a:latin typeface="Kollektif"/>
            </a:endParaRPr>
          </a:p>
          <a:p>
            <a:pPr marL="671765" lvl="1" indent="-335883">
              <a:lnSpc>
                <a:spcPts val="4044"/>
              </a:lnSpc>
              <a:buFont typeface="Arial"/>
              <a:buChar char="•"/>
            </a:pPr>
            <a:r>
              <a:rPr lang="en-US" sz="3111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3111" dirty="0" err="1">
                <a:solidFill>
                  <a:srgbClr val="000000"/>
                </a:solidFill>
                <a:latin typeface="Kollektif"/>
              </a:rPr>
              <a:t>Уровень</a:t>
            </a:r>
            <a:r>
              <a:rPr lang="en-US" sz="3111" dirty="0">
                <a:solidFill>
                  <a:srgbClr val="000000"/>
                </a:solidFill>
                <a:latin typeface="Kollektif"/>
              </a:rPr>
              <a:t> HbA1c(</a:t>
            </a:r>
            <a:r>
              <a:rPr lang="ru-RU" sz="3111" dirty="0">
                <a:solidFill>
                  <a:srgbClr val="000000"/>
                </a:solidFill>
                <a:latin typeface="Kollektif"/>
              </a:rPr>
              <a:t>гемоглобин</a:t>
            </a:r>
            <a:r>
              <a:rPr lang="en-US" sz="3111" dirty="0">
                <a:solidFill>
                  <a:srgbClr val="000000"/>
                </a:solidFill>
                <a:latin typeface="Kollektif"/>
              </a:rPr>
              <a:t>)</a:t>
            </a:r>
          </a:p>
          <a:p>
            <a:pPr marL="671765" lvl="1" indent="-335883">
              <a:lnSpc>
                <a:spcPts val="4044"/>
              </a:lnSpc>
              <a:buFont typeface="Arial"/>
              <a:buChar char="•"/>
            </a:pPr>
            <a:r>
              <a:rPr lang="en-US" sz="3111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3111" dirty="0" err="1">
                <a:solidFill>
                  <a:srgbClr val="000000"/>
                </a:solidFill>
                <a:latin typeface="Kollektif"/>
              </a:rPr>
              <a:t>Уровень</a:t>
            </a:r>
            <a:r>
              <a:rPr lang="en-US" sz="3111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3111" dirty="0" err="1">
                <a:solidFill>
                  <a:srgbClr val="000000"/>
                </a:solidFill>
                <a:latin typeface="Kollektif"/>
              </a:rPr>
              <a:t>глюкозы</a:t>
            </a:r>
            <a:r>
              <a:rPr lang="en-US" sz="3111" dirty="0">
                <a:solidFill>
                  <a:srgbClr val="000000"/>
                </a:solidFill>
                <a:latin typeface="Kollektif"/>
              </a:rPr>
              <a:t> в </a:t>
            </a:r>
            <a:r>
              <a:rPr lang="en-US" sz="3111" dirty="0" err="1">
                <a:solidFill>
                  <a:srgbClr val="000000"/>
                </a:solidFill>
                <a:latin typeface="Kollektif"/>
              </a:rPr>
              <a:t>крови</a:t>
            </a:r>
            <a:endParaRPr lang="en-US" sz="3111" dirty="0">
              <a:solidFill>
                <a:srgbClr val="000000"/>
              </a:solidFill>
              <a:latin typeface="Kollektif"/>
            </a:endParaRPr>
          </a:p>
          <a:p>
            <a:pPr>
              <a:lnSpc>
                <a:spcPts val="4044"/>
              </a:lnSpc>
              <a:spcBef>
                <a:spcPct val="0"/>
              </a:spcBef>
            </a:pPr>
            <a:endParaRPr lang="en-US" sz="3111" dirty="0">
              <a:solidFill>
                <a:srgbClr val="000000"/>
              </a:solidFill>
              <a:latin typeface="Kollektif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78391" y="1028700"/>
            <a:ext cx="11322371" cy="8495946"/>
          </a:xfrm>
          <a:custGeom>
            <a:avLst/>
            <a:gdLst/>
            <a:ahLst/>
            <a:cxnLst/>
            <a:rect l="l" t="t" r="r" b="b"/>
            <a:pathLst>
              <a:path w="11322371" h="8495946">
                <a:moveTo>
                  <a:pt x="0" y="0"/>
                </a:moveTo>
                <a:lnTo>
                  <a:pt x="11322372" y="0"/>
                </a:lnTo>
                <a:lnTo>
                  <a:pt x="11322372" y="8495946"/>
                </a:lnTo>
                <a:lnTo>
                  <a:pt x="0" y="84959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284"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3" name="Freeform 3"/>
          <p:cNvSpPr/>
          <p:nvPr/>
        </p:nvSpPr>
        <p:spPr>
          <a:xfrm>
            <a:off x="6432675" y="1885087"/>
            <a:ext cx="1553117" cy="1494875"/>
          </a:xfrm>
          <a:custGeom>
            <a:avLst/>
            <a:gdLst/>
            <a:ahLst/>
            <a:cxnLst/>
            <a:rect l="l" t="t" r="r" b="b"/>
            <a:pathLst>
              <a:path w="1553117" h="1494875">
                <a:moveTo>
                  <a:pt x="0" y="0"/>
                </a:moveTo>
                <a:lnTo>
                  <a:pt x="1553117" y="0"/>
                </a:lnTo>
                <a:lnTo>
                  <a:pt x="1553117" y="1494875"/>
                </a:lnTo>
                <a:lnTo>
                  <a:pt x="0" y="14948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4" name="Freeform 4"/>
          <p:cNvSpPr/>
          <p:nvPr/>
        </p:nvSpPr>
        <p:spPr>
          <a:xfrm>
            <a:off x="7098402" y="2207784"/>
            <a:ext cx="530867" cy="530867"/>
          </a:xfrm>
          <a:custGeom>
            <a:avLst/>
            <a:gdLst/>
            <a:ahLst/>
            <a:cxnLst/>
            <a:rect l="l" t="t" r="r" b="b"/>
            <a:pathLst>
              <a:path w="530867" h="530867">
                <a:moveTo>
                  <a:pt x="0" y="0"/>
                </a:moveTo>
                <a:lnTo>
                  <a:pt x="530867" y="0"/>
                </a:lnTo>
                <a:lnTo>
                  <a:pt x="530867" y="530867"/>
                </a:lnTo>
                <a:lnTo>
                  <a:pt x="0" y="5308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grpSp>
        <p:nvGrpSpPr>
          <p:cNvPr id="5" name="Group 5"/>
          <p:cNvGrpSpPr/>
          <p:nvPr/>
        </p:nvGrpSpPr>
        <p:grpSpPr>
          <a:xfrm>
            <a:off x="9144000" y="523092"/>
            <a:ext cx="16135556" cy="9240815"/>
            <a:chOff x="0" y="0"/>
            <a:chExt cx="4249694" cy="24337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49694" cy="2433795"/>
            </a:xfrm>
            <a:custGeom>
              <a:avLst/>
              <a:gdLst/>
              <a:ahLst/>
              <a:cxnLst/>
              <a:rect l="l" t="t" r="r" b="b"/>
              <a:pathLst>
                <a:path w="4249694" h="2433795">
                  <a:moveTo>
                    <a:pt x="24470" y="0"/>
                  </a:moveTo>
                  <a:lnTo>
                    <a:pt x="4225223" y="0"/>
                  </a:lnTo>
                  <a:cubicBezTo>
                    <a:pt x="4238738" y="0"/>
                    <a:pt x="4249694" y="10956"/>
                    <a:pt x="4249694" y="24470"/>
                  </a:cubicBezTo>
                  <a:lnTo>
                    <a:pt x="4249694" y="2409325"/>
                  </a:lnTo>
                  <a:cubicBezTo>
                    <a:pt x="4249694" y="2422840"/>
                    <a:pt x="4238738" y="2433795"/>
                    <a:pt x="4225223" y="2433795"/>
                  </a:cubicBezTo>
                  <a:lnTo>
                    <a:pt x="24470" y="2433795"/>
                  </a:lnTo>
                  <a:cubicBezTo>
                    <a:pt x="10956" y="2433795"/>
                    <a:pt x="0" y="2422840"/>
                    <a:pt x="0" y="2409325"/>
                  </a:cubicBezTo>
                  <a:lnTo>
                    <a:pt x="0" y="24470"/>
                  </a:lnTo>
                  <a:cubicBezTo>
                    <a:pt x="0" y="10956"/>
                    <a:pt x="10956" y="0"/>
                    <a:pt x="24470" y="0"/>
                  </a:cubicBezTo>
                  <a:close/>
                </a:path>
              </a:pathLst>
            </a:custGeom>
            <a:solidFill>
              <a:srgbClr val="FFF0B3"/>
            </a:solidFill>
          </p:spPr>
          <p:txBody>
            <a:bodyPr/>
            <a:lstStyle/>
            <a:p>
              <a:endParaRPr lang="ru-M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4249694" cy="24528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643981" y="1081392"/>
            <a:ext cx="7895554" cy="2569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78"/>
              </a:lnSpc>
            </a:pPr>
            <a:r>
              <a:rPr lang="en-US" sz="6300" spc="-189">
                <a:solidFill>
                  <a:srgbClr val="000000"/>
                </a:solidFill>
                <a:latin typeface="Montserrat Classic Bold"/>
              </a:rPr>
              <a:t>Проверка на нулевые значения, всё слишком чисто</a:t>
            </a:r>
          </a:p>
        </p:txBody>
      </p:sp>
      <p:grpSp>
        <p:nvGrpSpPr>
          <p:cNvPr id="9" name="Group 9"/>
          <p:cNvGrpSpPr/>
          <p:nvPr/>
        </p:nvGrpSpPr>
        <p:grpSpPr>
          <a:xfrm rot="-10800000">
            <a:off x="-685571" y="684901"/>
            <a:ext cx="1714271" cy="2428996"/>
            <a:chOff x="0" y="0"/>
            <a:chExt cx="451495" cy="63973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51495" cy="639735"/>
            </a:xfrm>
            <a:custGeom>
              <a:avLst/>
              <a:gdLst/>
              <a:ahLst/>
              <a:cxnLst/>
              <a:rect l="l" t="t" r="r" b="b"/>
              <a:pathLst>
                <a:path w="451495" h="639735">
                  <a:moveTo>
                    <a:pt x="225748" y="0"/>
                  </a:moveTo>
                  <a:lnTo>
                    <a:pt x="225748" y="0"/>
                  </a:lnTo>
                  <a:cubicBezTo>
                    <a:pt x="350425" y="0"/>
                    <a:pt x="451495" y="101071"/>
                    <a:pt x="451495" y="225748"/>
                  </a:cubicBezTo>
                  <a:lnTo>
                    <a:pt x="451495" y="413988"/>
                  </a:lnTo>
                  <a:cubicBezTo>
                    <a:pt x="451495" y="538665"/>
                    <a:pt x="350425" y="639735"/>
                    <a:pt x="225748" y="639735"/>
                  </a:cubicBezTo>
                  <a:lnTo>
                    <a:pt x="225748" y="639735"/>
                  </a:lnTo>
                  <a:cubicBezTo>
                    <a:pt x="101071" y="639735"/>
                    <a:pt x="0" y="538665"/>
                    <a:pt x="0" y="413988"/>
                  </a:cubicBezTo>
                  <a:lnTo>
                    <a:pt x="0" y="225748"/>
                  </a:lnTo>
                  <a:cubicBezTo>
                    <a:pt x="0" y="101071"/>
                    <a:pt x="101071" y="0"/>
                    <a:pt x="225748" y="0"/>
                  </a:cubicBezTo>
                  <a:close/>
                </a:path>
              </a:pathLst>
            </a:custGeom>
            <a:solidFill>
              <a:srgbClr val="FFF0B3"/>
            </a:solidFill>
          </p:spPr>
          <p:txBody>
            <a:bodyPr/>
            <a:lstStyle/>
            <a:p>
              <a:endParaRPr lang="ru-MD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451495" cy="658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55604" y="3379962"/>
            <a:ext cx="233597" cy="23359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0B3"/>
            </a:solidFill>
          </p:spPr>
          <p:txBody>
            <a:bodyPr/>
            <a:lstStyle/>
            <a:p>
              <a:endParaRPr lang="ru-MD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0826979" y="3932200"/>
            <a:ext cx="5744381" cy="5326100"/>
          </a:xfrm>
          <a:custGeom>
            <a:avLst/>
            <a:gdLst/>
            <a:ahLst/>
            <a:cxnLst/>
            <a:rect l="l" t="t" r="r" b="b"/>
            <a:pathLst>
              <a:path w="5744381" h="5326100">
                <a:moveTo>
                  <a:pt x="0" y="0"/>
                </a:moveTo>
                <a:lnTo>
                  <a:pt x="5744380" y="0"/>
                </a:lnTo>
                <a:lnTo>
                  <a:pt x="5744380" y="5326100"/>
                </a:lnTo>
                <a:lnTo>
                  <a:pt x="0" y="53261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141724"/>
            <a:ext cx="1714271" cy="2428996"/>
            <a:chOff x="0" y="0"/>
            <a:chExt cx="451495" cy="6397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1495" cy="639735"/>
            </a:xfrm>
            <a:custGeom>
              <a:avLst/>
              <a:gdLst/>
              <a:ahLst/>
              <a:cxnLst/>
              <a:rect l="l" t="t" r="r" b="b"/>
              <a:pathLst>
                <a:path w="451495" h="639735">
                  <a:moveTo>
                    <a:pt x="225748" y="0"/>
                  </a:moveTo>
                  <a:lnTo>
                    <a:pt x="225748" y="0"/>
                  </a:lnTo>
                  <a:cubicBezTo>
                    <a:pt x="350425" y="0"/>
                    <a:pt x="451495" y="101071"/>
                    <a:pt x="451495" y="225748"/>
                  </a:cubicBezTo>
                  <a:lnTo>
                    <a:pt x="451495" y="413988"/>
                  </a:lnTo>
                  <a:cubicBezTo>
                    <a:pt x="451495" y="538665"/>
                    <a:pt x="350425" y="639735"/>
                    <a:pt x="225748" y="639735"/>
                  </a:cubicBezTo>
                  <a:lnTo>
                    <a:pt x="225748" y="639735"/>
                  </a:lnTo>
                  <a:cubicBezTo>
                    <a:pt x="101071" y="639735"/>
                    <a:pt x="0" y="538665"/>
                    <a:pt x="0" y="413988"/>
                  </a:cubicBezTo>
                  <a:lnTo>
                    <a:pt x="0" y="225748"/>
                  </a:lnTo>
                  <a:cubicBezTo>
                    <a:pt x="0" y="101071"/>
                    <a:pt x="101071" y="0"/>
                    <a:pt x="225748" y="0"/>
                  </a:cubicBezTo>
                  <a:close/>
                </a:path>
              </a:pathLst>
            </a:custGeom>
            <a:solidFill>
              <a:srgbClr val="FFF0B3"/>
            </a:solidFill>
          </p:spPr>
          <p:txBody>
            <a:bodyPr/>
            <a:lstStyle/>
            <a:p>
              <a:endParaRPr lang="ru-M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51495" cy="658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798799" y="2813390"/>
            <a:ext cx="233597" cy="23359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0B3"/>
            </a:solidFill>
          </p:spPr>
          <p:txBody>
            <a:bodyPr/>
            <a:lstStyle/>
            <a:p>
              <a:endParaRPr lang="ru-M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555862" y="3378804"/>
            <a:ext cx="10882516" cy="6865216"/>
            <a:chOff x="0" y="0"/>
            <a:chExt cx="2866177" cy="18081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66177" cy="1808123"/>
            </a:xfrm>
            <a:custGeom>
              <a:avLst/>
              <a:gdLst/>
              <a:ahLst/>
              <a:cxnLst/>
              <a:rect l="l" t="t" r="r" b="b"/>
              <a:pathLst>
                <a:path w="2866177" h="1808123">
                  <a:moveTo>
                    <a:pt x="36282" y="0"/>
                  </a:moveTo>
                  <a:lnTo>
                    <a:pt x="2829895" y="0"/>
                  </a:lnTo>
                  <a:cubicBezTo>
                    <a:pt x="2839518" y="0"/>
                    <a:pt x="2848746" y="3823"/>
                    <a:pt x="2855550" y="10627"/>
                  </a:cubicBezTo>
                  <a:cubicBezTo>
                    <a:pt x="2862354" y="17431"/>
                    <a:pt x="2866177" y="26659"/>
                    <a:pt x="2866177" y="36282"/>
                  </a:cubicBezTo>
                  <a:lnTo>
                    <a:pt x="2866177" y="1771841"/>
                  </a:lnTo>
                  <a:cubicBezTo>
                    <a:pt x="2866177" y="1781464"/>
                    <a:pt x="2862354" y="1790692"/>
                    <a:pt x="2855550" y="1797496"/>
                  </a:cubicBezTo>
                  <a:cubicBezTo>
                    <a:pt x="2848746" y="1804300"/>
                    <a:pt x="2839518" y="1808123"/>
                    <a:pt x="2829895" y="1808123"/>
                  </a:cubicBezTo>
                  <a:lnTo>
                    <a:pt x="36282" y="1808123"/>
                  </a:lnTo>
                  <a:cubicBezTo>
                    <a:pt x="26659" y="1808123"/>
                    <a:pt x="17431" y="1804300"/>
                    <a:pt x="10627" y="1797496"/>
                  </a:cubicBezTo>
                  <a:cubicBezTo>
                    <a:pt x="3823" y="1790692"/>
                    <a:pt x="0" y="1781464"/>
                    <a:pt x="0" y="1771841"/>
                  </a:cubicBezTo>
                  <a:lnTo>
                    <a:pt x="0" y="36282"/>
                  </a:lnTo>
                  <a:cubicBezTo>
                    <a:pt x="0" y="26659"/>
                    <a:pt x="3823" y="17431"/>
                    <a:pt x="10627" y="10627"/>
                  </a:cubicBezTo>
                  <a:cubicBezTo>
                    <a:pt x="17431" y="3823"/>
                    <a:pt x="26659" y="0"/>
                    <a:pt x="36282" y="0"/>
                  </a:cubicBezTo>
                  <a:close/>
                </a:path>
              </a:pathLst>
            </a:custGeom>
            <a:solidFill>
              <a:srgbClr val="FFF0B3"/>
            </a:solidFill>
          </p:spPr>
          <p:txBody>
            <a:bodyPr/>
            <a:lstStyle/>
            <a:p>
              <a:endParaRPr lang="ru-M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866177" cy="1827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96599" y="8910346"/>
            <a:ext cx="245611" cy="24561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0B3"/>
            </a:solidFill>
          </p:spPr>
          <p:txBody>
            <a:bodyPr/>
            <a:lstStyle/>
            <a:p>
              <a:endParaRPr lang="ru-M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96599" y="8440576"/>
            <a:ext cx="245611" cy="24561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0B3"/>
            </a:solidFill>
          </p:spPr>
          <p:txBody>
            <a:bodyPr/>
            <a:lstStyle/>
            <a:p>
              <a:endParaRPr lang="ru-M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rot="-4788072">
            <a:off x="15730839" y="7930072"/>
            <a:ext cx="816624" cy="982808"/>
          </a:xfrm>
          <a:custGeom>
            <a:avLst/>
            <a:gdLst/>
            <a:ahLst/>
            <a:cxnLst/>
            <a:rect l="l" t="t" r="r" b="b"/>
            <a:pathLst>
              <a:path w="816624" h="982808">
                <a:moveTo>
                  <a:pt x="0" y="0"/>
                </a:moveTo>
                <a:lnTo>
                  <a:pt x="816624" y="0"/>
                </a:lnTo>
                <a:lnTo>
                  <a:pt x="816624" y="982808"/>
                </a:lnTo>
                <a:lnTo>
                  <a:pt x="0" y="9828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8" name="Freeform 18"/>
          <p:cNvSpPr/>
          <p:nvPr/>
        </p:nvSpPr>
        <p:spPr>
          <a:xfrm rot="-4788072">
            <a:off x="3008459" y="892564"/>
            <a:ext cx="816624" cy="982808"/>
          </a:xfrm>
          <a:custGeom>
            <a:avLst/>
            <a:gdLst/>
            <a:ahLst/>
            <a:cxnLst/>
            <a:rect l="l" t="t" r="r" b="b"/>
            <a:pathLst>
              <a:path w="816624" h="982808">
                <a:moveTo>
                  <a:pt x="0" y="0"/>
                </a:moveTo>
                <a:lnTo>
                  <a:pt x="816624" y="0"/>
                </a:lnTo>
                <a:lnTo>
                  <a:pt x="816624" y="982808"/>
                </a:lnTo>
                <a:lnTo>
                  <a:pt x="0" y="9828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9" name="Freeform 19"/>
          <p:cNvSpPr/>
          <p:nvPr/>
        </p:nvSpPr>
        <p:spPr>
          <a:xfrm>
            <a:off x="7288173" y="674783"/>
            <a:ext cx="9971127" cy="3165833"/>
          </a:xfrm>
          <a:custGeom>
            <a:avLst/>
            <a:gdLst/>
            <a:ahLst/>
            <a:cxnLst/>
            <a:rect l="l" t="t" r="r" b="b"/>
            <a:pathLst>
              <a:path w="9971127" h="3165833">
                <a:moveTo>
                  <a:pt x="0" y="0"/>
                </a:moveTo>
                <a:lnTo>
                  <a:pt x="9971127" y="0"/>
                </a:lnTo>
                <a:lnTo>
                  <a:pt x="9971127" y="3165833"/>
                </a:lnTo>
                <a:lnTo>
                  <a:pt x="0" y="31658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20" name="Freeform 20"/>
          <p:cNvSpPr/>
          <p:nvPr/>
        </p:nvSpPr>
        <p:spPr>
          <a:xfrm>
            <a:off x="1425758" y="3840616"/>
            <a:ext cx="7240947" cy="5941593"/>
          </a:xfrm>
          <a:custGeom>
            <a:avLst/>
            <a:gdLst/>
            <a:ahLst/>
            <a:cxnLst/>
            <a:rect l="l" t="t" r="r" b="b"/>
            <a:pathLst>
              <a:path w="7240947" h="5941593">
                <a:moveTo>
                  <a:pt x="0" y="0"/>
                </a:moveTo>
                <a:lnTo>
                  <a:pt x="7240948" y="0"/>
                </a:lnTo>
                <a:lnTo>
                  <a:pt x="7240948" y="5941593"/>
                </a:lnTo>
                <a:lnTo>
                  <a:pt x="0" y="59415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21" name="TextBox 21"/>
          <p:cNvSpPr txBox="1"/>
          <p:nvPr/>
        </p:nvSpPr>
        <p:spPr>
          <a:xfrm>
            <a:off x="9844185" y="1289547"/>
            <a:ext cx="5551018" cy="2384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9"/>
              </a:lnSpc>
              <a:spcBef>
                <a:spcPct val="0"/>
              </a:spcBef>
            </a:pPr>
            <a:r>
              <a:rPr lang="en-US" sz="2877">
                <a:solidFill>
                  <a:srgbClr val="000000"/>
                </a:solidFill>
                <a:latin typeface="Kollektif"/>
              </a:rPr>
              <a:t>Несбалансированное процентное распределение людей, болеющих диабетом и людей здоровых </a:t>
            </a:r>
          </a:p>
          <a:p>
            <a:pPr algn="ctr">
              <a:lnSpc>
                <a:spcPts val="2909"/>
              </a:lnSpc>
              <a:spcBef>
                <a:spcPct val="0"/>
              </a:spcBef>
            </a:pPr>
            <a:endParaRPr lang="en-US" sz="2877">
              <a:solidFill>
                <a:srgbClr val="000000"/>
              </a:solidFill>
              <a:latin typeface="Kollektif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141724"/>
            <a:ext cx="1709544" cy="2428996"/>
            <a:chOff x="0" y="0"/>
            <a:chExt cx="450250" cy="6397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0250" cy="639735"/>
            </a:xfrm>
            <a:custGeom>
              <a:avLst/>
              <a:gdLst/>
              <a:ahLst/>
              <a:cxnLst/>
              <a:rect l="l" t="t" r="r" b="b"/>
              <a:pathLst>
                <a:path w="450250" h="639735">
                  <a:moveTo>
                    <a:pt x="225125" y="0"/>
                  </a:moveTo>
                  <a:lnTo>
                    <a:pt x="225125" y="0"/>
                  </a:lnTo>
                  <a:cubicBezTo>
                    <a:pt x="349458" y="0"/>
                    <a:pt x="450250" y="100792"/>
                    <a:pt x="450250" y="225125"/>
                  </a:cubicBezTo>
                  <a:lnTo>
                    <a:pt x="450250" y="414610"/>
                  </a:lnTo>
                  <a:cubicBezTo>
                    <a:pt x="450250" y="538944"/>
                    <a:pt x="349458" y="639735"/>
                    <a:pt x="225125" y="639735"/>
                  </a:cubicBezTo>
                  <a:lnTo>
                    <a:pt x="225125" y="639735"/>
                  </a:lnTo>
                  <a:cubicBezTo>
                    <a:pt x="100792" y="639735"/>
                    <a:pt x="0" y="538944"/>
                    <a:pt x="0" y="414610"/>
                  </a:cubicBezTo>
                  <a:lnTo>
                    <a:pt x="0" y="225125"/>
                  </a:lnTo>
                  <a:cubicBezTo>
                    <a:pt x="0" y="100792"/>
                    <a:pt x="100792" y="0"/>
                    <a:pt x="225125" y="0"/>
                  </a:cubicBezTo>
                  <a:close/>
                </a:path>
              </a:pathLst>
            </a:custGeom>
            <a:solidFill>
              <a:srgbClr val="12BDC2"/>
            </a:solidFill>
          </p:spPr>
          <p:txBody>
            <a:bodyPr/>
            <a:lstStyle/>
            <a:p>
              <a:endParaRPr lang="ru-M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50250" cy="658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113946" y="7657222"/>
            <a:ext cx="339606" cy="33960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0B3"/>
            </a:solidFill>
          </p:spPr>
          <p:txBody>
            <a:bodyPr/>
            <a:lstStyle/>
            <a:p>
              <a:endParaRPr lang="ru-M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669583" y="7657222"/>
            <a:ext cx="339606" cy="33960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0B3"/>
            </a:solidFill>
          </p:spPr>
          <p:txBody>
            <a:bodyPr/>
            <a:lstStyle/>
            <a:p>
              <a:endParaRPr lang="ru-M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798799" y="2813390"/>
            <a:ext cx="233597" cy="23359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B6DE"/>
            </a:solidFill>
          </p:spPr>
          <p:txBody>
            <a:bodyPr/>
            <a:lstStyle/>
            <a:p>
              <a:endParaRPr lang="ru-M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7192618" y="7914780"/>
            <a:ext cx="512101" cy="616314"/>
          </a:xfrm>
          <a:custGeom>
            <a:avLst/>
            <a:gdLst/>
            <a:ahLst/>
            <a:cxnLst/>
            <a:rect l="l" t="t" r="r" b="b"/>
            <a:pathLst>
              <a:path w="512101" h="616314">
                <a:moveTo>
                  <a:pt x="0" y="0"/>
                </a:moveTo>
                <a:lnTo>
                  <a:pt x="512101" y="0"/>
                </a:lnTo>
                <a:lnTo>
                  <a:pt x="512101" y="616314"/>
                </a:lnTo>
                <a:lnTo>
                  <a:pt x="0" y="616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5" name="Freeform 15"/>
          <p:cNvSpPr/>
          <p:nvPr/>
        </p:nvSpPr>
        <p:spPr>
          <a:xfrm rot="551749">
            <a:off x="15644004" y="7446990"/>
            <a:ext cx="1307342" cy="1421024"/>
          </a:xfrm>
          <a:custGeom>
            <a:avLst/>
            <a:gdLst/>
            <a:ahLst/>
            <a:cxnLst/>
            <a:rect l="l" t="t" r="r" b="b"/>
            <a:pathLst>
              <a:path w="1307342" h="1421024">
                <a:moveTo>
                  <a:pt x="0" y="0"/>
                </a:moveTo>
                <a:lnTo>
                  <a:pt x="1307342" y="0"/>
                </a:lnTo>
                <a:lnTo>
                  <a:pt x="1307342" y="1421024"/>
                </a:lnTo>
                <a:lnTo>
                  <a:pt x="0" y="14210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6" name="Freeform 16"/>
          <p:cNvSpPr/>
          <p:nvPr/>
        </p:nvSpPr>
        <p:spPr>
          <a:xfrm>
            <a:off x="-1795706" y="1082473"/>
            <a:ext cx="5280001" cy="5306534"/>
          </a:xfrm>
          <a:custGeom>
            <a:avLst/>
            <a:gdLst/>
            <a:ahLst/>
            <a:cxnLst/>
            <a:rect l="l" t="t" r="r" b="b"/>
            <a:pathLst>
              <a:path w="5280001" h="5306534">
                <a:moveTo>
                  <a:pt x="0" y="0"/>
                </a:moveTo>
                <a:lnTo>
                  <a:pt x="5280001" y="0"/>
                </a:lnTo>
                <a:lnTo>
                  <a:pt x="5280001" y="5306534"/>
                </a:lnTo>
                <a:lnTo>
                  <a:pt x="0" y="5306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7" name="Freeform 17"/>
          <p:cNvSpPr/>
          <p:nvPr/>
        </p:nvSpPr>
        <p:spPr>
          <a:xfrm>
            <a:off x="6171826" y="5832500"/>
            <a:ext cx="1107449" cy="1113014"/>
          </a:xfrm>
          <a:custGeom>
            <a:avLst/>
            <a:gdLst/>
            <a:ahLst/>
            <a:cxnLst/>
            <a:rect l="l" t="t" r="r" b="b"/>
            <a:pathLst>
              <a:path w="1107449" h="1113014">
                <a:moveTo>
                  <a:pt x="0" y="0"/>
                </a:moveTo>
                <a:lnTo>
                  <a:pt x="1107450" y="0"/>
                </a:lnTo>
                <a:lnTo>
                  <a:pt x="1107450" y="1113014"/>
                </a:lnTo>
                <a:lnTo>
                  <a:pt x="0" y="11130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8" name="Freeform 18"/>
          <p:cNvSpPr/>
          <p:nvPr/>
        </p:nvSpPr>
        <p:spPr>
          <a:xfrm>
            <a:off x="4349488" y="6781909"/>
            <a:ext cx="604212" cy="607249"/>
          </a:xfrm>
          <a:custGeom>
            <a:avLst/>
            <a:gdLst/>
            <a:ahLst/>
            <a:cxnLst/>
            <a:rect l="l" t="t" r="r" b="b"/>
            <a:pathLst>
              <a:path w="604212" h="607249">
                <a:moveTo>
                  <a:pt x="0" y="0"/>
                </a:moveTo>
                <a:lnTo>
                  <a:pt x="604213" y="0"/>
                </a:lnTo>
                <a:lnTo>
                  <a:pt x="604213" y="607248"/>
                </a:lnTo>
                <a:lnTo>
                  <a:pt x="0" y="6072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9" name="Freeform 19"/>
          <p:cNvSpPr/>
          <p:nvPr/>
        </p:nvSpPr>
        <p:spPr>
          <a:xfrm>
            <a:off x="3187359" y="4194228"/>
            <a:ext cx="7076384" cy="5782609"/>
          </a:xfrm>
          <a:custGeom>
            <a:avLst/>
            <a:gdLst/>
            <a:ahLst/>
            <a:cxnLst/>
            <a:rect l="l" t="t" r="r" b="b"/>
            <a:pathLst>
              <a:path w="7076384" h="5782609">
                <a:moveTo>
                  <a:pt x="0" y="0"/>
                </a:moveTo>
                <a:lnTo>
                  <a:pt x="7076384" y="0"/>
                </a:lnTo>
                <a:lnTo>
                  <a:pt x="7076384" y="5782610"/>
                </a:lnTo>
                <a:lnTo>
                  <a:pt x="0" y="57826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20" name="Freeform 20"/>
          <p:cNvSpPr/>
          <p:nvPr/>
        </p:nvSpPr>
        <p:spPr>
          <a:xfrm>
            <a:off x="12601491" y="-288010"/>
            <a:ext cx="4455000" cy="4114800"/>
          </a:xfrm>
          <a:custGeom>
            <a:avLst/>
            <a:gdLst/>
            <a:ahLst/>
            <a:cxnLst/>
            <a:rect l="l" t="t" r="r" b="b"/>
            <a:pathLst>
              <a:path w="4455000" h="4114800">
                <a:moveTo>
                  <a:pt x="0" y="0"/>
                </a:moveTo>
                <a:lnTo>
                  <a:pt x="4455000" y="0"/>
                </a:lnTo>
                <a:lnTo>
                  <a:pt x="445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21" name="TextBox 21"/>
          <p:cNvSpPr txBox="1"/>
          <p:nvPr/>
        </p:nvSpPr>
        <p:spPr>
          <a:xfrm>
            <a:off x="11335650" y="3659540"/>
            <a:ext cx="5720841" cy="2611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84"/>
              </a:lnSpc>
            </a:pPr>
            <a:endParaRPr/>
          </a:p>
          <a:p>
            <a:pPr>
              <a:lnSpc>
                <a:spcPts val="5184"/>
              </a:lnSpc>
            </a:pPr>
            <a:r>
              <a:rPr lang="en-US" sz="3702">
                <a:solidFill>
                  <a:srgbClr val="000000"/>
                </a:solidFill>
                <a:latin typeface="Kollektif"/>
              </a:rPr>
              <a:t>Видим, что количество женщин в датасете преобладает больше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34640" y="1694010"/>
            <a:ext cx="4417840" cy="2863208"/>
          </a:xfrm>
          <a:custGeom>
            <a:avLst/>
            <a:gdLst/>
            <a:ahLst/>
            <a:cxnLst/>
            <a:rect l="l" t="t" r="r" b="b"/>
            <a:pathLst>
              <a:path w="4417840" h="2863208">
                <a:moveTo>
                  <a:pt x="0" y="0"/>
                </a:moveTo>
                <a:lnTo>
                  <a:pt x="4417840" y="0"/>
                </a:lnTo>
                <a:lnTo>
                  <a:pt x="4417840" y="2863208"/>
                </a:lnTo>
                <a:lnTo>
                  <a:pt x="0" y="28632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3" name="Freeform 3"/>
          <p:cNvSpPr/>
          <p:nvPr/>
        </p:nvSpPr>
        <p:spPr>
          <a:xfrm>
            <a:off x="5656852" y="2415288"/>
            <a:ext cx="710326" cy="710326"/>
          </a:xfrm>
          <a:custGeom>
            <a:avLst/>
            <a:gdLst/>
            <a:ahLst/>
            <a:cxnLst/>
            <a:rect l="l" t="t" r="r" b="b"/>
            <a:pathLst>
              <a:path w="710326" h="710326">
                <a:moveTo>
                  <a:pt x="0" y="0"/>
                </a:moveTo>
                <a:lnTo>
                  <a:pt x="710326" y="0"/>
                </a:lnTo>
                <a:lnTo>
                  <a:pt x="710326" y="710326"/>
                </a:lnTo>
                <a:lnTo>
                  <a:pt x="0" y="7103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4" name="Freeform 4"/>
          <p:cNvSpPr/>
          <p:nvPr/>
        </p:nvSpPr>
        <p:spPr>
          <a:xfrm>
            <a:off x="7730546" y="2533907"/>
            <a:ext cx="821136" cy="821136"/>
          </a:xfrm>
          <a:custGeom>
            <a:avLst/>
            <a:gdLst/>
            <a:ahLst/>
            <a:cxnLst/>
            <a:rect l="l" t="t" r="r" b="b"/>
            <a:pathLst>
              <a:path w="821136" h="821136">
                <a:moveTo>
                  <a:pt x="0" y="0"/>
                </a:moveTo>
                <a:lnTo>
                  <a:pt x="821136" y="0"/>
                </a:lnTo>
                <a:lnTo>
                  <a:pt x="821136" y="821136"/>
                </a:lnTo>
                <a:lnTo>
                  <a:pt x="0" y="821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5" name="Freeform 5"/>
          <p:cNvSpPr/>
          <p:nvPr/>
        </p:nvSpPr>
        <p:spPr>
          <a:xfrm>
            <a:off x="7730546" y="2259856"/>
            <a:ext cx="767565" cy="310864"/>
          </a:xfrm>
          <a:custGeom>
            <a:avLst/>
            <a:gdLst/>
            <a:ahLst/>
            <a:cxnLst/>
            <a:rect l="l" t="t" r="r" b="b"/>
            <a:pathLst>
              <a:path w="767565" h="310864">
                <a:moveTo>
                  <a:pt x="0" y="0"/>
                </a:moveTo>
                <a:lnTo>
                  <a:pt x="767565" y="0"/>
                </a:lnTo>
                <a:lnTo>
                  <a:pt x="767565" y="310864"/>
                </a:lnTo>
                <a:lnTo>
                  <a:pt x="0" y="3108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grpSp>
        <p:nvGrpSpPr>
          <p:cNvPr id="9" name="Group 9"/>
          <p:cNvGrpSpPr/>
          <p:nvPr/>
        </p:nvGrpSpPr>
        <p:grpSpPr>
          <a:xfrm>
            <a:off x="17798799" y="2813390"/>
            <a:ext cx="233597" cy="23359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0B3"/>
            </a:solidFill>
          </p:spPr>
          <p:txBody>
            <a:bodyPr/>
            <a:lstStyle/>
            <a:p>
              <a:endParaRPr lang="ru-MD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8969698" y="1825984"/>
            <a:ext cx="8768854" cy="7547874"/>
          </a:xfrm>
          <a:custGeom>
            <a:avLst/>
            <a:gdLst/>
            <a:ahLst/>
            <a:cxnLst/>
            <a:rect l="l" t="t" r="r" b="b"/>
            <a:pathLst>
              <a:path w="8768854" h="7547874">
                <a:moveTo>
                  <a:pt x="0" y="0"/>
                </a:moveTo>
                <a:lnTo>
                  <a:pt x="8768854" y="0"/>
                </a:lnTo>
                <a:lnTo>
                  <a:pt x="8768854" y="7547875"/>
                </a:lnTo>
                <a:lnTo>
                  <a:pt x="0" y="75478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13" name="TextBox 13"/>
          <p:cNvSpPr txBox="1"/>
          <p:nvPr/>
        </p:nvSpPr>
        <p:spPr>
          <a:xfrm>
            <a:off x="1253659" y="5533247"/>
            <a:ext cx="6902206" cy="4178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1"/>
              </a:lnSpc>
              <a:spcBef>
                <a:spcPct val="0"/>
              </a:spcBef>
            </a:pPr>
            <a:r>
              <a:rPr lang="en-US" sz="3343" dirty="0" err="1">
                <a:solidFill>
                  <a:srgbClr val="000000"/>
                </a:solidFill>
                <a:latin typeface="Kollektif"/>
              </a:rPr>
              <a:t>Рассматривая</a:t>
            </a:r>
            <a:r>
              <a:rPr lang="en-US" sz="3343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3343" dirty="0" err="1">
                <a:solidFill>
                  <a:srgbClr val="000000"/>
                </a:solidFill>
                <a:latin typeface="Kollektif"/>
              </a:rPr>
              <a:t>гендерные</a:t>
            </a:r>
            <a:r>
              <a:rPr lang="en-US" sz="3343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3343" dirty="0" err="1">
                <a:solidFill>
                  <a:srgbClr val="000000"/>
                </a:solidFill>
                <a:latin typeface="Kollektif"/>
              </a:rPr>
              <a:t>признаки</a:t>
            </a:r>
            <a:r>
              <a:rPr lang="en-US" sz="3343" dirty="0">
                <a:solidFill>
                  <a:srgbClr val="000000"/>
                </a:solidFill>
                <a:latin typeface="Kollektif"/>
              </a:rPr>
              <a:t> и </a:t>
            </a:r>
            <a:r>
              <a:rPr lang="en-US" sz="3343" dirty="0" err="1">
                <a:solidFill>
                  <a:srgbClr val="000000"/>
                </a:solidFill>
                <a:latin typeface="Kollektif"/>
              </a:rPr>
              <a:t>их</a:t>
            </a:r>
            <a:r>
              <a:rPr lang="en-US" sz="3343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3343" dirty="0" err="1">
                <a:solidFill>
                  <a:srgbClr val="000000"/>
                </a:solidFill>
                <a:latin typeface="Kollektif"/>
              </a:rPr>
              <a:t>отношение</a:t>
            </a:r>
            <a:r>
              <a:rPr lang="en-US" sz="3343" dirty="0">
                <a:solidFill>
                  <a:srgbClr val="000000"/>
                </a:solidFill>
                <a:latin typeface="Kollektif"/>
              </a:rPr>
              <a:t> к </a:t>
            </a:r>
            <a:r>
              <a:rPr lang="en-US" sz="3343" dirty="0" err="1">
                <a:solidFill>
                  <a:srgbClr val="000000"/>
                </a:solidFill>
                <a:latin typeface="Kollektif"/>
              </a:rPr>
              <a:t>зависимой</a:t>
            </a:r>
            <a:r>
              <a:rPr lang="en-US" sz="3343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3343" dirty="0" err="1">
                <a:solidFill>
                  <a:srgbClr val="000000"/>
                </a:solidFill>
                <a:latin typeface="Kollektif"/>
              </a:rPr>
              <a:t>переменной</a:t>
            </a:r>
            <a:r>
              <a:rPr lang="en-US" sz="3343" dirty="0">
                <a:solidFill>
                  <a:srgbClr val="000000"/>
                </a:solidFill>
                <a:latin typeface="Kollektif"/>
              </a:rPr>
              <a:t>, </a:t>
            </a:r>
            <a:r>
              <a:rPr lang="en-US" sz="3343" dirty="0" err="1">
                <a:solidFill>
                  <a:srgbClr val="000000"/>
                </a:solidFill>
                <a:latin typeface="Kollektif"/>
              </a:rPr>
              <a:t>видим</a:t>
            </a:r>
            <a:r>
              <a:rPr lang="en-US" sz="3343" dirty="0">
                <a:solidFill>
                  <a:srgbClr val="000000"/>
                </a:solidFill>
                <a:latin typeface="Kollektif"/>
              </a:rPr>
              <a:t>, что </a:t>
            </a:r>
            <a:r>
              <a:rPr lang="en-US" sz="3343" dirty="0" err="1">
                <a:solidFill>
                  <a:srgbClr val="000000"/>
                </a:solidFill>
                <a:latin typeface="Kollektif"/>
              </a:rPr>
              <a:t>нет</a:t>
            </a:r>
            <a:r>
              <a:rPr lang="en-US" sz="3343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3343" dirty="0" err="1">
                <a:solidFill>
                  <a:srgbClr val="000000"/>
                </a:solidFill>
                <a:latin typeface="Kollektif"/>
              </a:rPr>
              <a:t>особых</a:t>
            </a:r>
            <a:r>
              <a:rPr lang="en-US" sz="3343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3343" dirty="0" err="1">
                <a:solidFill>
                  <a:srgbClr val="000000"/>
                </a:solidFill>
                <a:latin typeface="Kollektif"/>
              </a:rPr>
              <a:t>различий</a:t>
            </a:r>
            <a:r>
              <a:rPr lang="en-US" sz="3343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3343" dirty="0" err="1">
                <a:solidFill>
                  <a:srgbClr val="000000"/>
                </a:solidFill>
                <a:latin typeface="Kollektif"/>
              </a:rPr>
              <a:t>заболевших</a:t>
            </a:r>
            <a:r>
              <a:rPr lang="en-US" sz="3343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3343" dirty="0" err="1">
                <a:solidFill>
                  <a:srgbClr val="000000"/>
                </a:solidFill>
                <a:latin typeface="Kollektif"/>
              </a:rPr>
              <a:t>диабетом</a:t>
            </a:r>
            <a:r>
              <a:rPr lang="en-US" sz="3343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3343" dirty="0" err="1">
                <a:solidFill>
                  <a:srgbClr val="000000"/>
                </a:solidFill>
                <a:latin typeface="Kollektif"/>
              </a:rPr>
              <a:t>мужчин</a:t>
            </a:r>
            <a:r>
              <a:rPr lang="en-US" sz="3343" dirty="0">
                <a:solidFill>
                  <a:srgbClr val="000000"/>
                </a:solidFill>
                <a:latin typeface="Kollektif"/>
              </a:rPr>
              <a:t> и </a:t>
            </a:r>
            <a:r>
              <a:rPr lang="en-US" sz="3343" dirty="0" err="1">
                <a:solidFill>
                  <a:srgbClr val="000000"/>
                </a:solidFill>
                <a:latin typeface="Kollektif"/>
              </a:rPr>
              <a:t>женщин</a:t>
            </a:r>
            <a:r>
              <a:rPr lang="en-US" sz="3343" dirty="0">
                <a:solidFill>
                  <a:srgbClr val="000000"/>
                </a:solidFill>
                <a:latin typeface="Kollektif"/>
              </a:rPr>
              <a:t>, </a:t>
            </a:r>
            <a:r>
              <a:rPr lang="en-US" sz="3343" dirty="0" err="1">
                <a:solidFill>
                  <a:srgbClr val="000000"/>
                </a:solidFill>
                <a:latin typeface="Kollektif"/>
              </a:rPr>
              <a:t>они</a:t>
            </a:r>
            <a:r>
              <a:rPr lang="en-US" sz="3343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3343" dirty="0" err="1">
                <a:solidFill>
                  <a:srgbClr val="000000"/>
                </a:solidFill>
                <a:latin typeface="Kollektif"/>
              </a:rPr>
              <a:t>на</a:t>
            </a:r>
            <a:r>
              <a:rPr lang="en-US" sz="3343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3343" dirty="0" err="1">
                <a:solidFill>
                  <a:srgbClr val="000000"/>
                </a:solidFill>
                <a:latin typeface="Kollektif"/>
              </a:rPr>
              <a:t>одном</a:t>
            </a:r>
            <a:r>
              <a:rPr lang="en-US" sz="3343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3343" dirty="0" err="1">
                <a:solidFill>
                  <a:srgbClr val="000000"/>
                </a:solidFill>
                <a:latin typeface="Kollektif"/>
              </a:rPr>
              <a:t>уровне</a:t>
            </a:r>
            <a:r>
              <a:rPr lang="ru-RU" sz="3343" dirty="0">
                <a:solidFill>
                  <a:srgbClr val="000000"/>
                </a:solidFill>
                <a:latin typeface="Kollektif"/>
              </a:rPr>
              <a:t>, но большее преобладание женщин</a:t>
            </a:r>
            <a:endParaRPr lang="en-US" sz="3343" dirty="0">
              <a:solidFill>
                <a:srgbClr val="000000"/>
              </a:solidFill>
              <a:latin typeface="Kollektif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3000" y="949420"/>
            <a:ext cx="9864751" cy="5765764"/>
          </a:xfrm>
          <a:custGeom>
            <a:avLst/>
            <a:gdLst/>
            <a:ahLst/>
            <a:cxnLst/>
            <a:rect l="l" t="t" r="r" b="b"/>
            <a:pathLst>
              <a:path w="9864751" h="5765764">
                <a:moveTo>
                  <a:pt x="0" y="0"/>
                </a:moveTo>
                <a:lnTo>
                  <a:pt x="9864750" y="0"/>
                </a:lnTo>
                <a:lnTo>
                  <a:pt x="9864750" y="5765764"/>
                </a:lnTo>
                <a:lnTo>
                  <a:pt x="0" y="5765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MD"/>
          </a:p>
        </p:txBody>
      </p:sp>
      <p:sp>
        <p:nvSpPr>
          <p:cNvPr id="3" name="TextBox 3"/>
          <p:cNvSpPr txBox="1"/>
          <p:nvPr/>
        </p:nvSpPr>
        <p:spPr>
          <a:xfrm>
            <a:off x="9627724" y="6681566"/>
            <a:ext cx="7998458" cy="3219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8"/>
              </a:lnSpc>
              <a:spcBef>
                <a:spcPct val="0"/>
              </a:spcBef>
            </a:pPr>
            <a:r>
              <a:rPr lang="en-US" sz="3945" dirty="0" err="1">
                <a:solidFill>
                  <a:srgbClr val="000000"/>
                </a:solidFill>
                <a:latin typeface="Kollektif"/>
              </a:rPr>
              <a:t>На</a:t>
            </a:r>
            <a:r>
              <a:rPr lang="en-US" sz="3945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3945" dirty="0" err="1">
                <a:solidFill>
                  <a:srgbClr val="000000"/>
                </a:solidFill>
                <a:latin typeface="Kollektif"/>
              </a:rPr>
              <a:t>данной</a:t>
            </a:r>
            <a:r>
              <a:rPr lang="en-US" sz="3945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3945" dirty="0" err="1">
                <a:solidFill>
                  <a:srgbClr val="000000"/>
                </a:solidFill>
                <a:latin typeface="Kollektif"/>
              </a:rPr>
              <a:t>гистограмме</a:t>
            </a:r>
            <a:r>
              <a:rPr lang="en-US" sz="3945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3945" dirty="0" err="1">
                <a:solidFill>
                  <a:srgbClr val="000000"/>
                </a:solidFill>
                <a:latin typeface="Kollektif"/>
              </a:rPr>
              <a:t>видим</a:t>
            </a:r>
            <a:r>
              <a:rPr lang="en-US" sz="3945" dirty="0">
                <a:solidFill>
                  <a:srgbClr val="000000"/>
                </a:solidFill>
                <a:latin typeface="Kollektif"/>
              </a:rPr>
              <a:t>, что </a:t>
            </a:r>
            <a:r>
              <a:rPr lang="en-US" sz="3945" dirty="0" err="1">
                <a:solidFill>
                  <a:srgbClr val="000000"/>
                </a:solidFill>
                <a:latin typeface="Kollektif"/>
              </a:rPr>
              <a:t>наш</a:t>
            </a:r>
            <a:r>
              <a:rPr lang="en-US" sz="3945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3945" dirty="0" err="1">
                <a:solidFill>
                  <a:srgbClr val="000000"/>
                </a:solidFill>
                <a:latin typeface="Kollektif"/>
              </a:rPr>
              <a:t>датасет</a:t>
            </a:r>
            <a:r>
              <a:rPr lang="en-US" sz="3945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3945" dirty="0" err="1">
                <a:solidFill>
                  <a:srgbClr val="000000"/>
                </a:solidFill>
                <a:latin typeface="Kollektif"/>
              </a:rPr>
              <a:t>имеет</a:t>
            </a:r>
            <a:r>
              <a:rPr lang="en-US" sz="3945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3945" dirty="0" err="1">
                <a:solidFill>
                  <a:srgbClr val="000000"/>
                </a:solidFill>
                <a:latin typeface="Kollektif"/>
              </a:rPr>
              <a:t>обширную</a:t>
            </a:r>
            <a:r>
              <a:rPr lang="en-US" sz="3945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3945" dirty="0" err="1">
                <a:solidFill>
                  <a:srgbClr val="000000"/>
                </a:solidFill>
                <a:latin typeface="Kollektif"/>
              </a:rPr>
              <a:t>возрастную</a:t>
            </a:r>
            <a:r>
              <a:rPr lang="en-US" sz="3945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3945" dirty="0" err="1">
                <a:solidFill>
                  <a:srgbClr val="000000"/>
                </a:solidFill>
                <a:latin typeface="Kollektif"/>
              </a:rPr>
              <a:t>категорию</a:t>
            </a:r>
            <a:r>
              <a:rPr lang="en-US" sz="3945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3945" dirty="0" err="1">
                <a:solidFill>
                  <a:srgbClr val="000000"/>
                </a:solidFill>
                <a:latin typeface="Kollektif"/>
              </a:rPr>
              <a:t>от</a:t>
            </a:r>
            <a:r>
              <a:rPr lang="en-US" sz="3945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3945" dirty="0" err="1">
                <a:solidFill>
                  <a:srgbClr val="000000"/>
                </a:solidFill>
                <a:latin typeface="Kollektif"/>
              </a:rPr>
              <a:t>детей</a:t>
            </a:r>
            <a:r>
              <a:rPr lang="en-US" sz="3945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3945" dirty="0" err="1">
                <a:solidFill>
                  <a:srgbClr val="000000"/>
                </a:solidFill>
                <a:latin typeface="Kollektif"/>
              </a:rPr>
              <a:t>до</a:t>
            </a:r>
            <a:r>
              <a:rPr lang="en-US" sz="3945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3945" dirty="0" err="1">
                <a:solidFill>
                  <a:srgbClr val="000000"/>
                </a:solidFill>
                <a:latin typeface="Kollektif"/>
              </a:rPr>
              <a:t>взрослого</a:t>
            </a:r>
            <a:r>
              <a:rPr lang="en-US" sz="3945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3945" dirty="0" err="1">
                <a:solidFill>
                  <a:srgbClr val="000000"/>
                </a:solidFill>
                <a:latin typeface="Kollektif"/>
              </a:rPr>
              <a:t>поколения</a:t>
            </a:r>
            <a:r>
              <a:rPr lang="en-US" sz="3945" dirty="0">
                <a:solidFill>
                  <a:srgbClr val="000000"/>
                </a:solidFill>
                <a:latin typeface="Kollektif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</TotalTime>
  <Words>645</Words>
  <Application>Microsoft Office PowerPoint</Application>
  <PresentationFormat>Произвольный</PresentationFormat>
  <Paragraphs>60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7" baseType="lpstr">
      <vt:lpstr>Calibri</vt:lpstr>
      <vt:lpstr>Arial</vt:lpstr>
      <vt:lpstr>Montserrat Classic</vt:lpstr>
      <vt:lpstr>Kollektif</vt:lpstr>
      <vt:lpstr>Open Sans Bold</vt:lpstr>
      <vt:lpstr>Times New Roman</vt:lpstr>
      <vt:lpstr>Söhne</vt:lpstr>
      <vt:lpstr>Montserrat Classic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Yellow Creative Modern The Human Body Presentation</dc:title>
  <dc:creator>Дарья Попова</dc:creator>
  <cp:lastModifiedBy>Дарья Попова</cp:lastModifiedBy>
  <cp:revision>2</cp:revision>
  <dcterms:created xsi:type="dcterms:W3CDTF">2006-08-16T00:00:00Z</dcterms:created>
  <dcterms:modified xsi:type="dcterms:W3CDTF">2023-12-19T08:06:26Z</dcterms:modified>
  <dc:identifier>DAF1oBDM1EM</dc:identifier>
</cp:coreProperties>
</file>